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4"/>
  </p:sldMasterIdLst>
  <p:notesMasterIdLst>
    <p:notesMasterId r:id="rId68"/>
  </p:notesMasterIdLst>
  <p:handoutMasterIdLst>
    <p:handoutMasterId r:id="rId69"/>
  </p:handoutMasterIdLst>
  <p:sldIdLst>
    <p:sldId id="258" r:id="rId5"/>
    <p:sldId id="288" r:id="rId6"/>
    <p:sldId id="383" r:id="rId7"/>
    <p:sldId id="404" r:id="rId8"/>
    <p:sldId id="405" r:id="rId9"/>
    <p:sldId id="339" r:id="rId10"/>
    <p:sldId id="338" r:id="rId11"/>
    <p:sldId id="347" r:id="rId12"/>
    <p:sldId id="346" r:id="rId13"/>
    <p:sldId id="341" r:id="rId14"/>
    <p:sldId id="325" r:id="rId15"/>
    <p:sldId id="340" r:id="rId16"/>
    <p:sldId id="343" r:id="rId17"/>
    <p:sldId id="326" r:id="rId18"/>
    <p:sldId id="344" r:id="rId19"/>
    <p:sldId id="342" r:id="rId20"/>
    <p:sldId id="382" r:id="rId21"/>
    <p:sldId id="349" r:id="rId22"/>
    <p:sldId id="350" r:id="rId23"/>
    <p:sldId id="381" r:id="rId24"/>
    <p:sldId id="352" r:id="rId25"/>
    <p:sldId id="353" r:id="rId26"/>
    <p:sldId id="328" r:id="rId27"/>
    <p:sldId id="357" r:id="rId28"/>
    <p:sldId id="355" r:id="rId29"/>
    <p:sldId id="329" r:id="rId30"/>
    <p:sldId id="361" r:id="rId31"/>
    <p:sldId id="406" r:id="rId32"/>
    <p:sldId id="359" r:id="rId33"/>
    <p:sldId id="380" r:id="rId34"/>
    <p:sldId id="358" r:id="rId35"/>
    <p:sldId id="385" r:id="rId36"/>
    <p:sldId id="318" r:id="rId37"/>
    <p:sldId id="319" r:id="rId38"/>
    <p:sldId id="386" r:id="rId39"/>
    <p:sldId id="378" r:id="rId40"/>
    <p:sldId id="384" r:id="rId41"/>
    <p:sldId id="364" r:id="rId42"/>
    <p:sldId id="402" r:id="rId43"/>
    <p:sldId id="377" r:id="rId44"/>
    <p:sldId id="397" r:id="rId45"/>
    <p:sldId id="410" r:id="rId46"/>
    <p:sldId id="411" r:id="rId47"/>
    <p:sldId id="365" r:id="rId48"/>
    <p:sldId id="391" r:id="rId49"/>
    <p:sldId id="412" r:id="rId50"/>
    <p:sldId id="413" r:id="rId51"/>
    <p:sldId id="323" r:id="rId52"/>
    <p:sldId id="376" r:id="rId53"/>
    <p:sldId id="368" r:id="rId54"/>
    <p:sldId id="408" r:id="rId55"/>
    <p:sldId id="375" r:id="rId56"/>
    <p:sldId id="372" r:id="rId57"/>
    <p:sldId id="379" r:id="rId58"/>
    <p:sldId id="315" r:id="rId59"/>
    <p:sldId id="400" r:id="rId60"/>
    <p:sldId id="407" r:id="rId61"/>
    <p:sldId id="333" r:id="rId62"/>
    <p:sldId id="373" r:id="rId63"/>
    <p:sldId id="313" r:id="rId64"/>
    <p:sldId id="314" r:id="rId65"/>
    <p:sldId id="332" r:id="rId66"/>
    <p:sldId id="401" r:id="rId6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A6E35CCE-FD4A-4260-B416-D2C44EFD4D7A}">
          <p14:sldIdLst>
            <p14:sldId id="258"/>
            <p14:sldId id="288"/>
            <p14:sldId id="383"/>
            <p14:sldId id="404"/>
            <p14:sldId id="405"/>
            <p14:sldId id="339"/>
            <p14:sldId id="338"/>
            <p14:sldId id="347"/>
            <p14:sldId id="346"/>
            <p14:sldId id="341"/>
            <p14:sldId id="325"/>
            <p14:sldId id="340"/>
            <p14:sldId id="343"/>
            <p14:sldId id="326"/>
            <p14:sldId id="344"/>
            <p14:sldId id="342"/>
            <p14:sldId id="382"/>
            <p14:sldId id="349"/>
            <p14:sldId id="350"/>
            <p14:sldId id="381"/>
            <p14:sldId id="352"/>
            <p14:sldId id="353"/>
            <p14:sldId id="328"/>
            <p14:sldId id="357"/>
            <p14:sldId id="355"/>
            <p14:sldId id="329"/>
            <p14:sldId id="361"/>
            <p14:sldId id="406"/>
            <p14:sldId id="359"/>
            <p14:sldId id="380"/>
            <p14:sldId id="358"/>
            <p14:sldId id="385"/>
            <p14:sldId id="318"/>
            <p14:sldId id="319"/>
            <p14:sldId id="386"/>
            <p14:sldId id="378"/>
            <p14:sldId id="384"/>
            <p14:sldId id="364"/>
            <p14:sldId id="402"/>
            <p14:sldId id="377"/>
            <p14:sldId id="397"/>
            <p14:sldId id="410"/>
            <p14:sldId id="411"/>
            <p14:sldId id="365"/>
            <p14:sldId id="391"/>
            <p14:sldId id="412"/>
            <p14:sldId id="413"/>
            <p14:sldId id="323"/>
            <p14:sldId id="376"/>
            <p14:sldId id="368"/>
            <p14:sldId id="408"/>
            <p14:sldId id="375"/>
            <p14:sldId id="372"/>
            <p14:sldId id="379"/>
            <p14:sldId id="315"/>
            <p14:sldId id="400"/>
            <p14:sldId id="407"/>
            <p14:sldId id="333"/>
            <p14:sldId id="373"/>
            <p14:sldId id="313"/>
            <p14:sldId id="314"/>
            <p14:sldId id="332"/>
            <p14:sldId id="4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66854" autoAdjust="0"/>
  </p:normalViewPr>
  <p:slideViewPr>
    <p:cSldViewPr snapToGrid="0">
      <p:cViewPr varScale="1">
        <p:scale>
          <a:sx n="79" d="100"/>
          <a:sy n="79" d="100"/>
        </p:scale>
        <p:origin x="1392" y="96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6902804-BE63-4112-AE86-3C533D337CFB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975D426-A9DD-4244-A2CE-1FB6623742C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484457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B41D33-19C8-4450-B3C5-BE83E9C8F0B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455252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Olá, Bom dia a todos,</a:t>
            </a:r>
          </a:p>
          <a:p>
            <a:pPr rtl="0" fontAlgn="base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 chamo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Marisangila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Alves, </a:t>
            </a:r>
          </a:p>
          <a:p>
            <a:pPr rtl="0" fontAlgn="base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Estou mestranda do programa de pós-graduação em computação aplicada </a:t>
            </a:r>
          </a:p>
          <a:p>
            <a:pPr rtl="0" fontAlgn="base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 Universidade do Estado de Santa Catarina.</a:t>
            </a:r>
          </a:p>
          <a:p>
            <a:pPr rtl="0" fontAlgn="base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estive sob orientação do professor Guilherme.</a:t>
            </a:r>
          </a:p>
          <a:p>
            <a:pPr rtl="0" fontAlgn="base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Primeiramente, gostaria de agradecer a presença e a disponibilidade do professor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Omir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professor </a:t>
            </a:r>
            <a:r>
              <a:rPr lang="pt-B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Luis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participar da banca avaliadora e, os demais presentes.</a:t>
            </a:r>
          </a:p>
          <a:p>
            <a:pPr rtl="0" fontAlgn="base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Farei a apresentação da dissertação com o seguinte título:</a:t>
            </a:r>
          </a:p>
          <a:p>
            <a:pPr rtl="0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Posicionamento de cache em redes celulares heterogêneas considerando o roteamento de requisições.</a:t>
            </a:r>
            <a:endParaRPr lang="pt-BR" sz="1800" dirty="0">
              <a:effectLst/>
            </a:endParaRPr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625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Nesse sentido,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implantar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cache de conteúdo em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móveis heterogêneas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ou seja, que tem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capacidade e recursos de armazenamento próximos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dos usuários,  é uma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alternativa promissora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contribui para 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redução de latência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redes móveis.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Sobretudo, cache de conteúdo instalado dentro da rede de acesso permite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menor latência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derivada da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proximidade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geográfica com o usuário e também permitir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reduzir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tráfego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conteúdos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replicados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ao longo de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enlaces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compartilhados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também permitir reduzir sobrecarga no enlace de </a:t>
            </a:r>
            <a:r>
              <a:rPr lang="pt-BR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backhaul.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770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Nesse sentido,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implantar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cache de conteúdo em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móveis heterogêneas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ou seja, que tem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capacidade e recursos de armazenamento próximos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dos usuários,  é uma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alternativa promissora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contribui para 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redução de latência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redes móveis.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Sobretudo, cache de conteúdo instalado dentro da rede de acesso permite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menor latência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derivada da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proximidade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geográfica com o usuário e também permitir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reduzir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tráfego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conteúdos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replicados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ao longo de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enlaces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compartilhados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também permitir reduzir sobrecarga no enlace de </a:t>
            </a:r>
            <a:r>
              <a:rPr lang="pt-BR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backhaul.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entanto, para se desenvolver políticas de cache, tem se dois principais problemas ou fases: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primeiro: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posicionamento de conteúdo, e pode ser resumido em três questões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Onde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posicionar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cache dentro da RAN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 conteúdo deve ser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armazenado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cache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como esse conteúdo deve ser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substituído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outro lado: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temos a segunda fase,  que se refere a entrega de conteúdo.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que diz respeito 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origem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conteúdo, que em geral, pode ser chamada de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roteamento de requisições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ou seja, trate-se da origem do conteúdo, e de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onde o usuário ira consumir o conteúdo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por exemplo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 ou cache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Existem alguns desafios ao se projetar politicas de cache</a:t>
            </a:r>
          </a:p>
          <a:p>
            <a:r>
              <a:rPr lang="pt-BR" dirty="0"/>
              <a:t>Dentre o principais desafios </a:t>
            </a:r>
          </a:p>
          <a:p>
            <a:endParaRPr lang="pt-BR" dirty="0"/>
          </a:p>
          <a:p>
            <a:r>
              <a:rPr lang="pt-BR" dirty="0"/>
              <a:t>Está a </a:t>
            </a:r>
            <a:r>
              <a:rPr lang="pt-BR" b="1" dirty="0"/>
              <a:t>capacidade</a:t>
            </a:r>
            <a:r>
              <a:rPr lang="pt-BR" dirty="0"/>
              <a:t> limitada, pois não é possível </a:t>
            </a:r>
            <a:r>
              <a:rPr lang="pt-BR" b="1" dirty="0"/>
              <a:t>armazenar toda a biblioteca</a:t>
            </a:r>
          </a:p>
          <a:p>
            <a:r>
              <a:rPr lang="pt-BR" dirty="0"/>
              <a:t>A </a:t>
            </a:r>
            <a:r>
              <a:rPr lang="pt-BR" b="1" dirty="0"/>
              <a:t>popularidade</a:t>
            </a:r>
            <a:r>
              <a:rPr lang="pt-BR" dirty="0"/>
              <a:t>, também  impacta no </a:t>
            </a:r>
            <a:r>
              <a:rPr lang="pt-BR" b="1" dirty="0"/>
              <a:t>posicionamento</a:t>
            </a:r>
            <a:r>
              <a:rPr lang="pt-BR" dirty="0"/>
              <a:t> e </a:t>
            </a:r>
            <a:r>
              <a:rPr lang="pt-BR" b="1" dirty="0"/>
              <a:t>substituição</a:t>
            </a:r>
            <a:r>
              <a:rPr lang="pt-BR" dirty="0"/>
              <a:t>, pois os usuário tem diferentes </a:t>
            </a:r>
            <a:r>
              <a:rPr lang="pt-BR" b="1" dirty="0"/>
              <a:t>localidades</a:t>
            </a:r>
            <a:r>
              <a:rPr lang="pt-BR" dirty="0"/>
              <a:t> tem diferentes </a:t>
            </a:r>
            <a:r>
              <a:rPr lang="pt-BR" b="1" dirty="0"/>
              <a:t>preferencias que podem mudar longo do tempo</a:t>
            </a:r>
            <a:endParaRPr lang="pt-BR" dirty="0"/>
          </a:p>
          <a:p>
            <a:r>
              <a:rPr lang="pt-BR" dirty="0"/>
              <a:t>O comportamento da rede pode ser impactado </a:t>
            </a:r>
            <a:r>
              <a:rPr lang="pt-BR" b="1" dirty="0"/>
              <a:t>pela altíssima popularidade de um conteúdo específico</a:t>
            </a:r>
            <a:endParaRPr lang="pt-BR" dirty="0"/>
          </a:p>
          <a:p>
            <a:r>
              <a:rPr lang="pt-BR" dirty="0"/>
              <a:t>A mobilidade do usuário pode interferir no </a:t>
            </a:r>
            <a:r>
              <a:rPr lang="pt-BR" b="1" dirty="0"/>
              <a:t>posicionamento</a:t>
            </a:r>
            <a:r>
              <a:rPr lang="pt-BR" dirty="0"/>
              <a:t>, onde o </a:t>
            </a:r>
            <a:r>
              <a:rPr lang="pt-BR" b="1" dirty="0" err="1"/>
              <a:t>handover</a:t>
            </a:r>
            <a:r>
              <a:rPr lang="pt-BR" dirty="0"/>
              <a:t> em redes móveis é </a:t>
            </a:r>
            <a:r>
              <a:rPr lang="pt-BR" b="1" dirty="0"/>
              <a:t>inevitável</a:t>
            </a:r>
            <a:r>
              <a:rPr lang="pt-BR" dirty="0"/>
              <a:t>, quando um usuário  esta a </a:t>
            </a:r>
            <a:r>
              <a:rPr lang="pt-BR" b="1" dirty="0"/>
              <a:t>alta velocidade </a:t>
            </a:r>
            <a:r>
              <a:rPr lang="pt-BR" dirty="0"/>
              <a:t>por exemplo.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29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6132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9962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Portanto o objetivo deste trabalho é  propor um modelo para uma política de cache cooperativa e orientada à rede,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 unindo os problema de posicionamento de cache e roteamento de requisições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com o objetivo de minimizar a latência em HCN.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Para isso a política é formulada matematicamente através de ILP, respeitando as restrições de capacidade de armazenamento e os requisitos de </a:t>
            </a:r>
            <a:r>
              <a:rPr lang="pt-BR" dirty="0" err="1"/>
              <a:t>QoS</a:t>
            </a:r>
            <a:r>
              <a:rPr lang="pt-B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10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101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36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096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5076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881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/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 é o sumário da apresentação.</a:t>
            </a:r>
          </a:p>
          <a:p>
            <a:pPr rtl="0" fontAlgn="base"/>
            <a:br>
              <a:rPr lang="pt-BR" dirty="0"/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Portanto, irei contextualizar o problema durante a introdução e apresentar os principais elementos desta pesquisa. </a:t>
            </a:r>
          </a:p>
          <a:p>
            <a:pPr rtl="0" fontAlgn="base"/>
            <a:br>
              <a:rPr lang="pt-BR" dirty="0"/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Posteriormente, apresentarei os trabalhos relacionados. </a:t>
            </a:r>
          </a:p>
          <a:p>
            <a:pPr rtl="0" fontAlgn="base"/>
            <a:br>
              <a:rPr lang="pt-BR" dirty="0"/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 seguida irei detalhar e descrever a formulação do problema e os princípios da política de cache assim como a definição da modelagem matemática do problema. </a:t>
            </a:r>
          </a:p>
          <a:p>
            <a:pPr rtl="0" fontAlgn="base"/>
            <a:br>
              <a:rPr lang="pt-BR" dirty="0"/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Apresentarei os principais resultados da análise do modelo de programação linear, bem como as discussões pertinentes. </a:t>
            </a:r>
          </a:p>
          <a:p>
            <a:pPr rtl="0" fontAlgn="base"/>
            <a:br>
              <a:rPr lang="pt-BR" dirty="0"/>
            </a:b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 por fim, as considerações finais da pesquisa.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540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Dado que este problema pode ser abstraído como um problemas de redes</a:t>
            </a:r>
          </a:p>
          <a:p>
            <a:r>
              <a:rPr lang="pt-BR" dirty="0"/>
              <a:t>Especificamente o problema de fluxo </a:t>
            </a:r>
            <a:r>
              <a:rPr lang="pt-BR" dirty="0" err="1"/>
              <a:t>multi-comodities</a:t>
            </a:r>
            <a:r>
              <a:rPr lang="pt-BR" dirty="0"/>
              <a:t>,</a:t>
            </a:r>
          </a:p>
          <a:p>
            <a:r>
              <a:rPr lang="pt-BR" dirty="0"/>
              <a:t>É possível representar a infraestrutura e suas características através de um grafo</a:t>
            </a:r>
          </a:p>
          <a:p>
            <a:endParaRPr lang="pt-BR" dirty="0"/>
          </a:p>
          <a:p>
            <a:r>
              <a:rPr lang="pt-BR" dirty="0"/>
              <a:t>A infraestrutura necessária para que a política de cache cooperativa sensível a rede possa ser implantada</a:t>
            </a:r>
          </a:p>
          <a:p>
            <a:r>
              <a:rPr lang="pt-BR" dirty="0"/>
              <a:t> é caracterizada por </a:t>
            </a:r>
            <a:r>
              <a:rPr lang="pt-BR" dirty="0" err="1"/>
              <a:t>sbs</a:t>
            </a:r>
            <a:r>
              <a:rPr lang="pt-BR" dirty="0"/>
              <a:t> conectadas a </a:t>
            </a:r>
            <a:r>
              <a:rPr lang="pt-BR" dirty="0" err="1"/>
              <a:t>mbs</a:t>
            </a:r>
            <a:r>
              <a:rPr lang="pt-BR" dirty="0"/>
              <a:t>, essa </a:t>
            </a:r>
            <a:r>
              <a:rPr lang="pt-BR" dirty="0" err="1"/>
              <a:t>mbs</a:t>
            </a:r>
            <a:r>
              <a:rPr lang="pt-BR" dirty="0"/>
              <a:t> e </a:t>
            </a:r>
            <a:r>
              <a:rPr lang="pt-BR" dirty="0" err="1"/>
              <a:t>sbs</a:t>
            </a:r>
            <a:r>
              <a:rPr lang="pt-BR" dirty="0"/>
              <a:t> podem ou não ter a capacidade de armazenar cache de conteúdo,</a:t>
            </a:r>
          </a:p>
          <a:p>
            <a:r>
              <a:rPr lang="pt-BR" dirty="0"/>
              <a:t>Além os usuário, chamados UE, se conectam a </a:t>
            </a:r>
            <a:r>
              <a:rPr lang="pt-BR" dirty="0" err="1"/>
              <a:t>sbs</a:t>
            </a:r>
            <a:endParaRPr lang="pt-BR" dirty="0"/>
          </a:p>
          <a:p>
            <a:endParaRPr lang="pt-BR" dirty="0"/>
          </a:p>
          <a:p>
            <a:r>
              <a:rPr lang="pt-BR" dirty="0"/>
              <a:t>Os conteúdo são vértices. Então um conteúdo é conectado as BS que o armazena, além disso todos os conteúdos se conectam ao backhaul, os demais vértices representam as BS, e os usuários</a:t>
            </a:r>
          </a:p>
          <a:p>
            <a:endParaRPr lang="pt-BR" dirty="0"/>
          </a:p>
          <a:p>
            <a:r>
              <a:rPr lang="pt-BR" dirty="0"/>
              <a:t>O conteúdo é a origem e o destino é o usuário.</a:t>
            </a: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19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61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918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990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012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395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9531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789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36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03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 acordo o relatório realizado pela Ericsson no ano 2022, estima-se que existam 6,9 bilhões de usuários em redes móveis até o ano de 2026.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Isso é cerca de 45% mais usuários em relação ao ano de 2020. </a:t>
            </a:r>
            <a:endParaRPr lang="pt-BR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3899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450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022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são as restrições de fluxo, que garantem a circulação,</a:t>
            </a:r>
          </a:p>
          <a:p>
            <a:r>
              <a:rPr lang="pt-BR" dirty="0"/>
              <a:t> dado que este é um problema que redes.</a:t>
            </a:r>
          </a:p>
          <a:p>
            <a:r>
              <a:rPr lang="pt-BR" dirty="0"/>
              <a:t>A primeira restrição defini que todo fluxo deve entrar e sair de um vértice intermediário</a:t>
            </a:r>
          </a:p>
          <a:p>
            <a:r>
              <a:rPr lang="pt-BR" dirty="0"/>
              <a:t>A segunda define que exista um origem para o caminho</a:t>
            </a:r>
          </a:p>
          <a:p>
            <a:r>
              <a:rPr lang="pt-BR" dirty="0"/>
              <a:t>A terceira define que exista um destino para o caminho</a:t>
            </a:r>
          </a:p>
          <a:p>
            <a:r>
              <a:rPr lang="pt-BR" dirty="0"/>
              <a:t>Essas restrições garantem também que exista somente uma única origem e um único destino para uma requisição.</a:t>
            </a: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802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340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550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71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49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aos resultados e discussões 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41437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2811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aos resultados e discussões 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64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Ainda, estima-se também que sejam trafegados até 34 GB de dados por mês através de smartphones no ano de 2026. </a:t>
            </a:r>
            <a:endParaRPr lang="pt-B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pt-B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Essa quantidade corresponde a um crescimento de 24% em relação ao ano de 2020.</a:t>
            </a:r>
            <a:endParaRPr lang="pt-B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pt-B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Portanto, através dos dados desses relatórios é possível concluir que há um aumento da demanda mundial em relação ao tráfego de dados móveis, há crescimento no número de dispositivos móveis. </a:t>
            </a:r>
            <a:r>
              <a:rPr lang="pt-B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pt-B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algn="just" fontAlgn="base">
              <a:spcBef>
                <a:spcPts val="0"/>
              </a:spcBef>
              <a:spcAft>
                <a:spcPts val="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 </a:t>
            </a:r>
            <a:endParaRPr lang="pt-BR" sz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just" fontAlgn="base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pt-BR" sz="1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Então há uma necessidade de que essa demanda seja suportada e, além disso, que seja possível o uso de novas aplicações ou serviços que possam surgir futuramente. </a:t>
            </a:r>
            <a:endParaRPr lang="pt-BR" sz="12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968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aos resultados e discussões 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4442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Avaliando a métrica de latência, é possível verificar que não houve diferença significativa em relação as variações de distribuição de popularidade.</a:t>
            </a:r>
          </a:p>
          <a:p>
            <a:br>
              <a:rPr lang="pt-BR" dirty="0"/>
            </a:br>
            <a:r>
              <a:rPr lang="pt-BR" dirty="0"/>
              <a:t>Assim, 50% da amostra se manteve inferior a 4ms que é o critério determinado pelo ITU</a:t>
            </a:r>
          </a:p>
          <a:p>
            <a:endParaRPr lang="pt-BR" dirty="0"/>
          </a:p>
          <a:p>
            <a:r>
              <a:rPr lang="pt-BR" dirty="0"/>
              <a:t>No último quartil houve um valor discrepante, para valor de alfa 1.2</a:t>
            </a:r>
          </a:p>
          <a:p>
            <a:endParaRPr lang="pt-BR" dirty="0"/>
          </a:p>
          <a:p>
            <a:r>
              <a:rPr lang="pt-BR" dirty="0"/>
              <a:t>Isso ocorreu, possivelmente devido a existência de um </a:t>
            </a:r>
            <a:r>
              <a:rPr lang="pt-BR" b="1" dirty="0"/>
              <a:t>conteúdo de alta popularidade </a:t>
            </a:r>
            <a:r>
              <a:rPr lang="pt-BR" dirty="0"/>
              <a:t>que tenha sido solicitado por muitos usuário, </a:t>
            </a:r>
            <a:r>
              <a:rPr lang="pt-BR" b="1" dirty="0"/>
              <a:t>impactando no aumento no RTT </a:t>
            </a:r>
            <a:r>
              <a:rPr lang="pt-BR" dirty="0"/>
              <a:t>resultante da sobrecarga.</a:t>
            </a:r>
          </a:p>
          <a:p>
            <a:endParaRPr lang="pt-BR" dirty="0"/>
          </a:p>
          <a:p>
            <a:r>
              <a:rPr lang="pt-BR" dirty="0"/>
              <a:t>No entanto, no nonagésimo quinto percentil a latência permaneceu inferir a 5.9ms no melhor caso e 7.2ms no pior caso.</a:t>
            </a:r>
          </a:p>
          <a:p>
            <a:endParaRPr lang="pt-BR" dirty="0"/>
          </a:p>
          <a:p>
            <a:r>
              <a:rPr lang="pt-BR" b="1" dirty="0"/>
              <a:t>É possível concluir que a variação no comportamento dos usuário não impactou na latência, ou seja, a politica considerou a sensibilidade da rede para priorizar a minimização da latência.</a:t>
            </a: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12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9173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aos resultados e discussões 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118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aos resultados e discussões 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6737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Avaliando a métrica de latência, é possível verificar que não houve diferença significativa em relação as variações de distribuição de popularidade.</a:t>
            </a:r>
          </a:p>
          <a:p>
            <a:br>
              <a:rPr lang="pt-BR" dirty="0"/>
            </a:br>
            <a:r>
              <a:rPr lang="pt-BR" dirty="0"/>
              <a:t>Assim, 50% da amostra se manteve inferior a 4ms que é o critério determinado pelo ITU</a:t>
            </a:r>
          </a:p>
          <a:p>
            <a:endParaRPr lang="pt-BR" dirty="0"/>
          </a:p>
          <a:p>
            <a:r>
              <a:rPr lang="pt-BR" dirty="0"/>
              <a:t>No último quartil houve um valor discrepante, para valor de alfa 1.2</a:t>
            </a:r>
          </a:p>
          <a:p>
            <a:endParaRPr lang="pt-BR" dirty="0"/>
          </a:p>
          <a:p>
            <a:r>
              <a:rPr lang="pt-BR" dirty="0"/>
              <a:t>Isso ocorreu, possivelmente devido a existência de um </a:t>
            </a:r>
            <a:r>
              <a:rPr lang="pt-BR" b="1" dirty="0"/>
              <a:t>conteúdo de alta popularidade </a:t>
            </a:r>
            <a:r>
              <a:rPr lang="pt-BR" dirty="0"/>
              <a:t>que tenha sido solicitado por muitos usuário, </a:t>
            </a:r>
            <a:r>
              <a:rPr lang="pt-BR" b="1" dirty="0"/>
              <a:t>impactando no aumento no RTT </a:t>
            </a:r>
            <a:r>
              <a:rPr lang="pt-BR" dirty="0"/>
              <a:t>resultante da sobrecarga.</a:t>
            </a:r>
          </a:p>
          <a:p>
            <a:endParaRPr lang="pt-BR" dirty="0"/>
          </a:p>
          <a:p>
            <a:r>
              <a:rPr lang="pt-BR" dirty="0"/>
              <a:t>No entanto, no nonagésimo quinto percentil a latência permaneceu inferir a 5.9ms no melhor caso e 7.2ms no pior caso.</a:t>
            </a:r>
          </a:p>
          <a:p>
            <a:endParaRPr lang="pt-BR" dirty="0"/>
          </a:p>
          <a:p>
            <a:r>
              <a:rPr lang="pt-BR" b="1" dirty="0"/>
              <a:t>É possível concluir que a variação no comportamento dos usuário não impactou na latência, ou seja, a politica considerou a sensibilidade da rede para priorizar a minimização da latência.</a:t>
            </a: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4724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Vamos aos resultados e discussões 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215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035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9934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1531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Bom, ao longo dos últimos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crescimento da demanda mundial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o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crescimento do número de dispositivos móveis.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Então há uma necessidade de que essa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demanda seja suportada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além disso, que possibilite o uso de novas aplicações ou serviços que possam surgir.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Assim, o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5G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uma iniciativa para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tornar possível o suporte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essas novas aplicações e também para auxiliar nas demandas mundiais.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redes móveis 5G tem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como principal objetivo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ser um novo passo na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evolução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das redes móveis.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um de seus requisitos é a redução da latência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É 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MobileAccess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Edge 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Computing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é um paradigma que pode proporcionar redução da latência e, portanto, ser uma forte aliada a 5G.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MEC é definida como a colocação de recursos computacionais dentro da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Radio Access Network.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---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ou seja, em redes móveis trata-se da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infraestrutura de entrega que é localizada antes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das entidades responsáveis por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conectar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infraestrutura móvel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rede cabeada ou Internet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Além disso, há também as redes celulares heterogêneas, ou HCN, que possuem BS,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 diferentes capacidades ou diferentes raios de cobertura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permitem aumentar a capacidade da rede assim a como a disponibilização de recursos mais próximos dos usuários.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77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264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4438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Então a variação no comportamento dos usuário e na </a:t>
            </a:r>
            <a:r>
              <a:rPr lang="pt-BR" b="1" dirty="0"/>
              <a:t>capacidade não demonstrou impacto na latência</a:t>
            </a:r>
            <a:r>
              <a:rPr lang="pt-BR" dirty="0"/>
              <a:t>, isso </a:t>
            </a:r>
            <a:r>
              <a:rPr lang="pt-BR" b="1" dirty="0"/>
              <a:t>enfatiza o mecanismo de orientação a rede </a:t>
            </a:r>
            <a:r>
              <a:rPr lang="pt-BR" dirty="0"/>
              <a:t>presente na política de cache</a:t>
            </a:r>
          </a:p>
          <a:p>
            <a:endParaRPr lang="pt-BR" dirty="0"/>
          </a:p>
          <a:p>
            <a:r>
              <a:rPr lang="pt-BR" dirty="0"/>
              <a:t>O </a:t>
            </a:r>
            <a:r>
              <a:rPr lang="pt-BR" b="1" dirty="0"/>
              <a:t>cache hit é influenciado </a:t>
            </a:r>
            <a:r>
              <a:rPr lang="pt-BR" dirty="0"/>
              <a:t>pelo comportamento do usuário, </a:t>
            </a:r>
            <a:r>
              <a:rPr lang="pt-BR" b="1" dirty="0"/>
              <a:t>isso tem impacto na cooperação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311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Determina-se como possíveis trabalhos futuros:</a:t>
            </a:r>
          </a:p>
          <a:p>
            <a:endParaRPr lang="pt-BR" dirty="0"/>
          </a:p>
          <a:p>
            <a:r>
              <a:rPr lang="pt-BR" dirty="0"/>
              <a:t>Desenvolver </a:t>
            </a:r>
            <a:r>
              <a:rPr lang="pt-BR" b="1" dirty="0"/>
              <a:t>novos</a:t>
            </a:r>
            <a:r>
              <a:rPr lang="pt-BR" dirty="0"/>
              <a:t> </a:t>
            </a:r>
            <a:r>
              <a:rPr lang="pt-BR" b="1" dirty="0"/>
              <a:t>cenários e comparações com outras abordagens da literatura.</a:t>
            </a:r>
          </a:p>
          <a:p>
            <a:endParaRPr lang="pt-BR" dirty="0"/>
          </a:p>
          <a:p>
            <a:r>
              <a:rPr lang="pt-BR" dirty="0"/>
              <a:t>Avaliar as </a:t>
            </a:r>
            <a:r>
              <a:rPr lang="pt-BR" b="1" dirty="0"/>
              <a:t>migrações</a:t>
            </a:r>
            <a:r>
              <a:rPr lang="pt-BR" dirty="0"/>
              <a:t> de caminhos e </a:t>
            </a:r>
            <a:r>
              <a:rPr lang="pt-BR" b="1" dirty="0"/>
              <a:t>replicações</a:t>
            </a:r>
            <a:r>
              <a:rPr lang="pt-BR" dirty="0"/>
              <a:t> de conteúdo</a:t>
            </a:r>
          </a:p>
          <a:p>
            <a:endParaRPr lang="pt-BR" dirty="0"/>
          </a:p>
          <a:p>
            <a:r>
              <a:rPr lang="pt-BR" dirty="0"/>
              <a:t>Avaliar o </a:t>
            </a:r>
            <a:r>
              <a:rPr lang="pt-BR" b="1" dirty="0"/>
              <a:t>impacto</a:t>
            </a:r>
            <a:r>
              <a:rPr lang="pt-BR" dirty="0"/>
              <a:t> de requisições </a:t>
            </a:r>
            <a:r>
              <a:rPr lang="pt-BR" b="1" dirty="0"/>
              <a:t>desalocadas</a:t>
            </a:r>
            <a:r>
              <a:rPr lang="pt-BR" dirty="0"/>
              <a:t> tem sobre a </a:t>
            </a:r>
            <a:r>
              <a:rPr lang="pt-BR" b="1" dirty="0"/>
              <a:t>latência.</a:t>
            </a:r>
          </a:p>
          <a:p>
            <a:endParaRPr lang="pt-BR" b="1" dirty="0"/>
          </a:p>
          <a:p>
            <a:r>
              <a:rPr lang="pt-BR" b="0" dirty="0"/>
              <a:t>Além disso, é necessário incorporar o uso de dados reais de </a:t>
            </a:r>
            <a:r>
              <a:rPr lang="pt-BR" b="1" dirty="0"/>
              <a:t>mobilidade urbana.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53159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/>
              <a:t>Determina-se como possíveis trabalhos futuros: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1653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Muito obrigada!</a:t>
            </a: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783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26/07/2022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3749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26/07/2022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7730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Olá, Bom dia/Boa tarde a todos,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eu me chamo Marisangila Alves,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 mestranda do programa de pós-graduação em computação aplicada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 Universidade do Estado de Santa Catarina.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Primeiramente gostaria de agradecer a presença de todos.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Irei apresentar o trabalho com o seguinte título: </a:t>
            </a: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/>
              <a:t>Política cooperativa orientada à rede para posicionamento de cache e roteamento de requisições em redes celulares heterogêneas.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4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89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978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671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Nesse sentido,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implantar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cache de conteúdo em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redes móveis heterogêneas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ou seja, que tem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capacidade e recursos de armazenamento próximos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dos usuários,  é uma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alternativa promissora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 contribui para 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redução de latência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 redes móveis.</a:t>
            </a: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Sobretudo, cache de conteúdo instalado dentro da rede de acesso permite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uma menor latência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derivada da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proximidade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geográfica com o usuário e também permitir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reduzir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tráfego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conteúdos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replicados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ao longo de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enlaces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compartilhados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 também permitir reduzir sobrecarga no enlace de </a:t>
            </a:r>
            <a:r>
              <a:rPr lang="pt-BR" sz="12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backhaul.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entanto, para se desenvolver políticas de cache, tem se dois principais problemas ou fases:</a:t>
            </a:r>
          </a:p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 primeiro: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posicionamento de conteúdo, e pode ser resumido em três questões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Onde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posicionar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 cache dentro da RAN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Qual conteúdo deve ser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armazenado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em cache</a:t>
            </a:r>
          </a:p>
          <a:p>
            <a:pPr marL="742950" marR="0" lvl="1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como esse conteúdo deve ser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substituído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Por outro lado: 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temos a segunda fase,  que se refere a entrega de conteúdo.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 que diz respeito a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origem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conteúdo, que em geral, pode ser chamada de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roteamento de requisições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ou seja, trate-se da origem do conteúdo, e de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onde o usuário ira consumir o conteúdo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por exemplo </a:t>
            </a:r>
            <a:r>
              <a:rPr lang="pt-BR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cloud ou cache</a:t>
            </a:r>
          </a:p>
          <a:p>
            <a:pPr marL="285750" marR="0" indent="-28575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dirty="0"/>
              <a:t>Existem alguns desafios ao se projetar politicas de cache</a:t>
            </a:r>
          </a:p>
          <a:p>
            <a:r>
              <a:rPr lang="pt-BR" dirty="0"/>
              <a:t>Dentre o principais desafios </a:t>
            </a:r>
          </a:p>
          <a:p>
            <a:endParaRPr lang="pt-BR" dirty="0"/>
          </a:p>
          <a:p>
            <a:r>
              <a:rPr lang="pt-BR" dirty="0"/>
              <a:t>Está a </a:t>
            </a:r>
            <a:r>
              <a:rPr lang="pt-BR" b="1" dirty="0"/>
              <a:t>capacidade</a:t>
            </a:r>
            <a:r>
              <a:rPr lang="pt-BR" dirty="0"/>
              <a:t> limitada, pois não é possível </a:t>
            </a:r>
            <a:r>
              <a:rPr lang="pt-BR" b="1" dirty="0"/>
              <a:t>armazenar toda a biblioteca</a:t>
            </a:r>
          </a:p>
          <a:p>
            <a:r>
              <a:rPr lang="pt-BR" dirty="0"/>
              <a:t>A </a:t>
            </a:r>
            <a:r>
              <a:rPr lang="pt-BR" b="1" dirty="0"/>
              <a:t>popularidade</a:t>
            </a:r>
            <a:r>
              <a:rPr lang="pt-BR" dirty="0"/>
              <a:t>, também  impacta no </a:t>
            </a:r>
            <a:r>
              <a:rPr lang="pt-BR" b="1" dirty="0"/>
              <a:t>posicionamento</a:t>
            </a:r>
            <a:r>
              <a:rPr lang="pt-BR" dirty="0"/>
              <a:t> e </a:t>
            </a:r>
            <a:r>
              <a:rPr lang="pt-BR" b="1" dirty="0"/>
              <a:t>substituição</a:t>
            </a:r>
            <a:r>
              <a:rPr lang="pt-BR" dirty="0"/>
              <a:t>, pois os usuário tem diferentes </a:t>
            </a:r>
            <a:r>
              <a:rPr lang="pt-BR" b="1" dirty="0"/>
              <a:t>localidades</a:t>
            </a:r>
            <a:r>
              <a:rPr lang="pt-BR" dirty="0"/>
              <a:t> tem diferentes </a:t>
            </a:r>
            <a:r>
              <a:rPr lang="pt-BR" b="1" dirty="0"/>
              <a:t>preferencias que podem mudar longo do tempo</a:t>
            </a:r>
            <a:endParaRPr lang="pt-BR" dirty="0"/>
          </a:p>
          <a:p>
            <a:r>
              <a:rPr lang="pt-BR" dirty="0"/>
              <a:t>O comportamento da rede pode ser impactado </a:t>
            </a:r>
            <a:r>
              <a:rPr lang="pt-BR" b="1" dirty="0"/>
              <a:t>pela altíssima popularidade de um conteúdo específico</a:t>
            </a:r>
            <a:endParaRPr lang="pt-BR" dirty="0"/>
          </a:p>
          <a:p>
            <a:r>
              <a:rPr lang="pt-BR" dirty="0"/>
              <a:t>A mobilidade do usuário pode interferir no </a:t>
            </a:r>
            <a:r>
              <a:rPr lang="pt-BR" b="1" dirty="0"/>
              <a:t>posicionamento</a:t>
            </a:r>
            <a:r>
              <a:rPr lang="pt-BR" dirty="0"/>
              <a:t>, onde o </a:t>
            </a:r>
            <a:r>
              <a:rPr lang="pt-BR" b="1" dirty="0" err="1"/>
              <a:t>handover</a:t>
            </a:r>
            <a:r>
              <a:rPr lang="pt-BR" dirty="0"/>
              <a:t> em redes móveis é </a:t>
            </a:r>
            <a:r>
              <a:rPr lang="pt-BR" b="1" dirty="0"/>
              <a:t>inevitável</a:t>
            </a:r>
            <a:r>
              <a:rPr lang="pt-BR" dirty="0"/>
              <a:t>, quando um usuário  esta a </a:t>
            </a:r>
            <a:r>
              <a:rPr lang="pt-BR" b="1" dirty="0"/>
              <a:t>alta velocidade </a:t>
            </a:r>
            <a:r>
              <a:rPr lang="pt-BR" dirty="0"/>
              <a:t>por exemplo.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52B1AD2-F2EC-4881-9705-4176C8EC0517}" type="datetime1">
              <a:rPr lang="pt-BR" smtClean="0"/>
              <a:t>25/07/2022</a:t>
            </a:fld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1B41D33-19C8-4450-B3C5-BE83E9C8F0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472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>
          <a:xfrm>
            <a:off x="446535" y="3085768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81192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581193" y="2495449"/>
            <a:ext cx="10993547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31A3A4-C596-461F-AF7C-3B55B1A95B88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36EB969-0BCC-48B5-B305-A64CD46772CD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rtlCol="0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774926" y="863600"/>
            <a:ext cx="7161625" cy="4807326"/>
          </a:xfrm>
        </p:spPr>
        <p:txBody>
          <a:bodyPr vert="eaVert" rtlCol="0" anchor="t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Espaço Reservado para Data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5E76410-E4E0-46C7-A519-E7DFC6141744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12" name="Espaço Reservado para Rodapé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5" y="2340864"/>
            <a:ext cx="11029615" cy="3634486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6FC2E6-2228-4F0D-9A3E-2BE8484E9FB7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>
            <a:spLocks noChangeAspect="1"/>
          </p:cNvSpPr>
          <p:nvPr/>
        </p:nvSpPr>
        <p:spPr>
          <a:xfrm>
            <a:off x="447819" y="5141978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5" y="2393954"/>
            <a:ext cx="11029615" cy="214746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5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1A0CC0F-A370-4D7F-B402-198EAC178066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81195" y="2228004"/>
            <a:ext cx="5194767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6042" y="2228004"/>
            <a:ext cx="5194769" cy="3633047"/>
          </a:xfrm>
        </p:spPr>
        <p:txBody>
          <a:bodyPr rtlCol="0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B5F5B7-1805-4740-A4C8-7061D7194B0F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4" y="2250891"/>
            <a:ext cx="5194769" cy="557784"/>
          </a:xfrm>
        </p:spPr>
        <p:txBody>
          <a:bodyPr rtlCol="0"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81195" y="2926056"/>
            <a:ext cx="5194767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416040" y="2250896"/>
            <a:ext cx="5194771" cy="553373"/>
          </a:xfrm>
        </p:spPr>
        <p:txBody>
          <a:bodyPr rtlCol="0" anchor="ctr">
            <a:noAutofit/>
          </a:bodyPr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marL="0" marR="0" lvl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416037" y="2926056"/>
            <a:ext cx="5194771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83CE30D-5390-4E42-9DAA-D713B3738C81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575895" y="729658"/>
            <a:ext cx="11029616" cy="988332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58FB5C-E56E-4D7F-A54F-3EB017FC3709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D646F6-0491-446B-B176-EC64EE3F98BB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>
            <a:spLocks noChangeAspect="1"/>
          </p:cNvSpPr>
          <p:nvPr/>
        </p:nvSpPr>
        <p:spPr>
          <a:xfrm>
            <a:off x="447817" y="601201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67859" y="933454"/>
            <a:ext cx="3031852" cy="1722419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900931" y="1179829"/>
            <a:ext cx="6650991" cy="4658216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67859" y="2836654"/>
            <a:ext cx="3031852" cy="3001392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189" indent="0">
              <a:buNone/>
              <a:defRPr sz="11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8" name="Espaço Reservado para Data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4" y="6456920"/>
            <a:ext cx="2844799" cy="365125"/>
          </a:xfrm>
        </p:spPr>
        <p:txBody>
          <a:bodyPr rtlCol="0"/>
          <a:lstStyle/>
          <a:p>
            <a:pPr rtl="0"/>
            <a:fld id="{DBE8E405-01FA-4EFF-99F6-1697093C06CA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3" y="6452594"/>
            <a:ext cx="6917211" cy="365125"/>
          </a:xfrm>
        </p:spPr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rtlCol="0"/>
          <a:lstStyle/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447817" y="641354"/>
            <a:ext cx="11290859" cy="365124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581194" y="5260127"/>
            <a:ext cx="11029617" cy="998148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7E4AAD-CC93-43E6-AFC6-50815BF322FA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81192" y="2336006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05954" y="6423918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4EEA048-890B-414F-80ED-F739E24EE62E}" type="datetime1">
              <a:rPr lang="pt-BR" smtClean="0"/>
              <a:t>25/07/2022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581193" y="6423918"/>
            <a:ext cx="69172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58302" y="6423918"/>
            <a:ext cx="105251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9" name="Retângulo 8"/>
          <p:cNvSpPr/>
          <p:nvPr/>
        </p:nvSpPr>
        <p:spPr>
          <a:xfrm>
            <a:off x="446535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tângu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tângulo 10"/>
          <p:cNvSpPr/>
          <p:nvPr/>
        </p:nvSpPr>
        <p:spPr>
          <a:xfrm>
            <a:off x="4241831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189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5992" indent="-305992" algn="l" defTabSz="457189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29984" indent="-305992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99978" indent="-269993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1969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1960" indent="-2339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99953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199945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499938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799930" indent="-228594" algn="l" defTabSz="457189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26.png"/><Relationship Id="rId9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7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10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0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32.png"/><Relationship Id="rId4" Type="http://schemas.openxmlformats.org/officeDocument/2006/relationships/image" Target="../media/image2.png"/><Relationship Id="rId9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10" Type="http://schemas.openxmlformats.org/officeDocument/2006/relationships/image" Target="../media/image10.png"/><Relationship Id="rId4" Type="http://schemas.openxmlformats.org/officeDocument/2006/relationships/image" Target="../media/image35.png"/><Relationship Id="rId9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7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10" Type="http://schemas.openxmlformats.org/officeDocument/2006/relationships/image" Target="../media/image10.png"/><Relationship Id="rId4" Type="http://schemas.openxmlformats.org/officeDocument/2006/relationships/image" Target="../media/image38.png"/><Relationship Id="rId9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jpeg"/><Relationship Id="rId5" Type="http://schemas.openxmlformats.org/officeDocument/2006/relationships/image" Target="../media/image2.png"/><Relationship Id="rId4" Type="http://schemas.openxmlformats.org/officeDocument/2006/relationships/image" Target="../media/image41.png"/><Relationship Id="rId9" Type="http://schemas.openxmlformats.org/officeDocument/2006/relationships/image" Target="../media/image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8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51.png"/><Relationship Id="rId5" Type="http://schemas.openxmlformats.org/officeDocument/2006/relationships/image" Target="../media/image2.png"/><Relationship Id="rId10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53.png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image" Target="../media/image54.png"/><Relationship Id="rId9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  <a:lum/>
          </a:blip>
          <a:srcRect/>
          <a:stretch>
            <a:fillRect l="95000" t="70000" r="5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17" y="900933"/>
            <a:ext cx="10756566" cy="1497765"/>
          </a:xfrm>
        </p:spPr>
        <p:txBody>
          <a:bodyPr rtlCol="0">
            <a:noAutofit/>
          </a:bodyPr>
          <a:lstStyle/>
          <a:p>
            <a:pPr algn="ctr" rtl="0"/>
            <a:r>
              <a:rPr lang="pt-BR" sz="3600" dirty="0"/>
              <a:t>Posicionamento de </a:t>
            </a:r>
            <a:r>
              <a:rPr lang="pt-BR" sz="3600" i="1" dirty="0"/>
              <a:t>Caches</a:t>
            </a:r>
            <a:r>
              <a:rPr lang="pt-BR" sz="3600" dirty="0"/>
              <a:t> em Redes Celulares Heterogêneas Considerando o Roteamento de Requisições</a:t>
            </a:r>
            <a:endParaRPr lang="pt-br" sz="3600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EDBF3F8-3ECB-446A-97A2-42D5B2A9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5DA247-8E0B-4911-C2E7-C5E1881FA187}"/>
              </a:ext>
            </a:extLst>
          </p:cNvPr>
          <p:cNvSpPr txBox="1"/>
          <p:nvPr/>
        </p:nvSpPr>
        <p:spPr>
          <a:xfrm>
            <a:off x="4840224" y="2465288"/>
            <a:ext cx="386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MARISANGILA ALVES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2F6AB33-AF43-C1D3-3FDF-C6508D6213D1}"/>
              </a:ext>
            </a:extLst>
          </p:cNvPr>
          <p:cNvSpPr txBox="1"/>
          <p:nvPr/>
        </p:nvSpPr>
        <p:spPr>
          <a:xfrm>
            <a:off x="920815" y="3649759"/>
            <a:ext cx="4342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70C0"/>
                </a:solidFill>
              </a:rPr>
              <a:t>Orientador:</a:t>
            </a:r>
          </a:p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Guilherme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Piêgas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Koslovski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73A28C-D3D5-FC92-5FD3-18A7D8722A78}"/>
              </a:ext>
            </a:extLst>
          </p:cNvPr>
          <p:cNvSpPr txBox="1"/>
          <p:nvPr/>
        </p:nvSpPr>
        <p:spPr>
          <a:xfrm>
            <a:off x="6539687" y="3431600"/>
            <a:ext cx="5068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rgbClr val="0070C0"/>
                </a:solidFill>
              </a:rPr>
              <a:t>Banca Avaliadora:</a:t>
            </a:r>
          </a:p>
          <a:p>
            <a:pPr algn="r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Dr.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Luis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Carlos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Erpen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de Bona (UFPR)</a:t>
            </a:r>
          </a:p>
          <a:p>
            <a:pPr algn="r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Dr.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Omir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Correia Alves Junior (UDESC)</a:t>
            </a:r>
          </a:p>
          <a:p>
            <a:pPr algn="r"/>
            <a:endParaRPr lang="pt-BR" sz="2000" dirty="0">
              <a:solidFill>
                <a:srgbClr val="0070C0"/>
              </a:solidFill>
            </a:endParaRPr>
          </a:p>
          <a:p>
            <a:pPr algn="r"/>
            <a:endParaRPr lang="pt-BR" sz="2000" dirty="0">
              <a:solidFill>
                <a:srgbClr val="0070C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292C1A7-34CC-F36D-BE6A-EA58D8DBE85F}"/>
              </a:ext>
            </a:extLst>
          </p:cNvPr>
          <p:cNvSpPr txBox="1"/>
          <p:nvPr/>
        </p:nvSpPr>
        <p:spPr>
          <a:xfrm>
            <a:off x="938784" y="4802284"/>
            <a:ext cx="10669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Dissertação apresentada ao Programa de Pós–Graduação em Computação Aplicada do Centro</a:t>
            </a:r>
            <a:b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de Ciências Tecnológicas da Universidade do Estado de Santa Catarina, como requisito parcial</a:t>
            </a:r>
            <a:b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</a:rPr>
              <a:t>para a obtenção do grau de Mestre em Computação Aplicada.</a:t>
            </a:r>
            <a:endParaRPr lang="pt-B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FD87921-1AF6-D153-B704-E1C0F667B7D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4025E7C3-3296-C3DB-D264-575FCF6B5B5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8681" y="6146958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28530C0-A030-6310-D98C-2465381802D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Imagem 24" descr="Logotipo&#10;&#10;Descrição gerada automaticamente">
            <a:extLst>
              <a:ext uri="{FF2B5EF4-FFF2-40B4-BE49-F238E27FC236}">
                <a16:creationId xmlns:a16="http://schemas.microsoft.com/office/drawing/2014/main" id="{B0FCF1EC-AF89-909D-73A0-B657BFB9EF5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2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6" name="Imagem 25" descr="Uma imagem contendo Ícone&#10;&#10;Descrição gerada automaticamente">
            <a:extLst>
              <a:ext uri="{FF2B5EF4-FFF2-40B4-BE49-F238E27FC236}">
                <a16:creationId xmlns:a16="http://schemas.microsoft.com/office/drawing/2014/main" id="{886FEFCC-C1B1-97C2-978E-C60D314356D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65" y="6400800"/>
            <a:ext cx="1052511" cy="21409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AB1F6CE4-9B58-27B7-8A02-E45C0DAB6AEE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4413" y="6077302"/>
            <a:ext cx="750987" cy="71303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6378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Cache de conteúdo em redes móveis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Reduz:</a:t>
            </a:r>
          </a:p>
          <a:p>
            <a:pPr lvl="1"/>
            <a:r>
              <a:rPr lang="pt-BR" sz="2800" dirty="0"/>
              <a:t>Tráfego Replicado na Rede.</a:t>
            </a:r>
          </a:p>
          <a:p>
            <a:pPr lvl="1"/>
            <a:r>
              <a:rPr lang="pt-BR" sz="2800" dirty="0"/>
              <a:t>Sobrecarga no </a:t>
            </a:r>
            <a:r>
              <a:rPr lang="pt-BR" sz="2800" i="1" dirty="0"/>
              <a:t>Backhaul</a:t>
            </a:r>
            <a:r>
              <a:rPr lang="pt-BR" sz="2800" dirty="0"/>
              <a:t>.</a:t>
            </a:r>
          </a:p>
          <a:p>
            <a:pPr lvl="1"/>
            <a:r>
              <a:rPr lang="pt-BR" sz="2800" dirty="0"/>
              <a:t>Proximidade geográfica.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4476980-0B47-8EA6-9066-DBA2D1745DD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BF72B88-6978-339A-8D6D-9DDA06E343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A1D3192-1297-797D-524D-4E9DCA2EF16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217E08A7-38B8-7D98-A645-A64FC4BC15D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FC40D931-4084-0120-006B-A75C4A4F3EA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8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de cache para redes móveis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1"/>
            <a:r>
              <a:rPr lang="pt-BR" sz="3000" dirty="0"/>
              <a:t>Posicionamento de Cache:</a:t>
            </a:r>
          </a:p>
          <a:p>
            <a:pPr lvl="2"/>
            <a:r>
              <a:rPr lang="pt-BR" sz="3000" dirty="0"/>
              <a:t>Qual?</a:t>
            </a:r>
          </a:p>
          <a:p>
            <a:pPr lvl="2"/>
            <a:r>
              <a:rPr lang="pt-BR" sz="3000" dirty="0"/>
              <a:t>Onde?</a:t>
            </a:r>
          </a:p>
          <a:p>
            <a:pPr lvl="2"/>
            <a:r>
              <a:rPr lang="pt-BR" sz="3000" dirty="0"/>
              <a:t>Como?</a:t>
            </a:r>
          </a:p>
          <a:p>
            <a:pPr lvl="1"/>
            <a:r>
              <a:rPr lang="pt-BR" sz="3000" dirty="0"/>
              <a:t>Entrega de Conteúdo:</a:t>
            </a:r>
          </a:p>
          <a:p>
            <a:pPr lvl="2"/>
            <a:r>
              <a:rPr lang="pt-BR" sz="3000" dirty="0"/>
              <a:t>Associação de usuário.</a:t>
            </a:r>
          </a:p>
          <a:p>
            <a:pPr lvl="2"/>
            <a:r>
              <a:rPr lang="pt-BR" sz="3000" dirty="0"/>
              <a:t>Roteamento de Requisições.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64F1F71-7389-B383-3B79-34F1823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58584D1-D837-E53C-D6A9-CEF377011A3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A82BEB7-0030-D266-F31A-3179C34B552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14DF40DC-AB30-239F-1653-8DA2670A565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F02EAC6A-562F-9993-8870-37211363B4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16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pt-BR" sz="2800" dirty="0"/>
              <a:t>Capacidade de armazenamento limitada.</a:t>
            </a:r>
          </a:p>
          <a:p>
            <a:pPr lvl="1"/>
            <a:r>
              <a:rPr lang="pt-BR" sz="2800" dirty="0"/>
              <a:t>Preferência e comportamento dos usuários.</a:t>
            </a:r>
          </a:p>
          <a:p>
            <a:pPr lvl="1"/>
            <a:r>
              <a:rPr lang="pt-BR" sz="2800" dirty="0"/>
              <a:t>Mobilidade.</a:t>
            </a:r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12B0AFA-B3EA-D02B-32DE-9D8F1C37F5A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7EFE272D-6B76-9303-E106-FCBD141F18B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F16B6CA-E292-F384-9355-CDCAF23630A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A721607D-D0F8-8E65-B978-4909D69F548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5DF5FAFA-687B-5144-55C4-A46C2EDA74E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7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 de Pesquisa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 dirty="0"/>
              <a:t>A partir de qual </a:t>
            </a:r>
            <a:r>
              <a:rPr lang="pt-BR" sz="2800" dirty="0">
                <a:solidFill>
                  <a:srgbClr val="0070C0"/>
                </a:solidFill>
              </a:rPr>
              <a:t>estratégia</a:t>
            </a:r>
            <a:r>
              <a:rPr lang="pt-BR" sz="2800" dirty="0"/>
              <a:t> é possível </a:t>
            </a:r>
            <a:r>
              <a:rPr lang="pt-BR" sz="2800" dirty="0">
                <a:solidFill>
                  <a:srgbClr val="0070C0"/>
                </a:solidFill>
              </a:rPr>
              <a:t>reduzir a latência </a:t>
            </a:r>
            <a:r>
              <a:rPr lang="pt-BR" sz="2800" dirty="0"/>
              <a:t>fim-a-fim no que compreende os problemas de </a:t>
            </a:r>
            <a:r>
              <a:rPr lang="pt-BR" sz="2800" dirty="0">
                <a:solidFill>
                  <a:srgbClr val="0070C0"/>
                </a:solidFill>
              </a:rPr>
              <a:t>inserção de conteúdo </a:t>
            </a:r>
            <a:r>
              <a:rPr lang="pt-BR" sz="2800" dirty="0"/>
              <a:t>e </a:t>
            </a:r>
            <a:r>
              <a:rPr lang="pt-BR" sz="2800" dirty="0">
                <a:solidFill>
                  <a:srgbClr val="0070C0"/>
                </a:solidFill>
              </a:rPr>
              <a:t>roteamento de requisições</a:t>
            </a:r>
            <a:r>
              <a:rPr lang="pt-BR" sz="2800" dirty="0"/>
              <a:t> para compor uma </a:t>
            </a:r>
            <a:r>
              <a:rPr lang="pt-BR" sz="2800" dirty="0">
                <a:solidFill>
                  <a:srgbClr val="0070C0"/>
                </a:solidFill>
              </a:rPr>
              <a:t>política</a:t>
            </a:r>
            <a:r>
              <a:rPr lang="pt-BR" sz="2800" dirty="0"/>
              <a:t> de </a:t>
            </a:r>
            <a:r>
              <a:rPr lang="pt-BR" sz="2800" i="1" dirty="0"/>
              <a:t>cache</a:t>
            </a:r>
            <a:r>
              <a:rPr lang="pt-BR" sz="2800" dirty="0"/>
              <a:t>?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CA299F0-580D-3E71-0CD7-9FEDD92961B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B21A132-E818-F40F-2B7A-9ED25A293B6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998737D-3479-F372-76D1-5CD55EA6F07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2686970F-6F02-93CB-F97B-9C640357D50C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AFC0020C-4892-885A-A6DF-50145C6E5E2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2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Hipótese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 dirty="0"/>
              <a:t>Tem-se como hipótese, que a política de </a:t>
            </a:r>
            <a:r>
              <a:rPr lang="pt-BR" sz="2800" i="1" dirty="0"/>
              <a:t>cache</a:t>
            </a:r>
            <a:r>
              <a:rPr lang="pt-BR" sz="2800" dirty="0"/>
              <a:t> escolha os </a:t>
            </a:r>
            <a:r>
              <a:rPr lang="pt-BR" sz="2800" dirty="0">
                <a:solidFill>
                  <a:srgbClr val="0070C0"/>
                </a:solidFill>
              </a:rPr>
              <a:t>caminhos</a:t>
            </a:r>
            <a:r>
              <a:rPr lang="pt-BR" sz="2800" dirty="0"/>
              <a:t> com </a:t>
            </a:r>
            <a:r>
              <a:rPr lang="pt-BR" sz="2800" dirty="0">
                <a:solidFill>
                  <a:srgbClr val="0070C0"/>
                </a:solidFill>
              </a:rPr>
              <a:t>maior vazão </a:t>
            </a:r>
            <a:r>
              <a:rPr lang="pt-BR" sz="2800" dirty="0"/>
              <a:t>e, consequentemente, menor </a:t>
            </a:r>
            <a:r>
              <a:rPr lang="pt-BR" sz="2800" i="1" dirty="0">
                <a:solidFill>
                  <a:srgbClr val="0070C0"/>
                </a:solidFill>
              </a:rPr>
              <a:t>Round </a:t>
            </a:r>
            <a:r>
              <a:rPr lang="pt-BR" sz="2800" i="1" dirty="0" err="1">
                <a:solidFill>
                  <a:srgbClr val="0070C0"/>
                </a:solidFill>
              </a:rPr>
              <a:t>Trip</a:t>
            </a:r>
            <a:r>
              <a:rPr lang="pt-BR" sz="2800" i="1" dirty="0">
                <a:solidFill>
                  <a:srgbClr val="0070C0"/>
                </a:solidFill>
              </a:rPr>
              <a:t> Time (</a:t>
            </a:r>
            <a:r>
              <a:rPr lang="pt-BR" sz="2800" dirty="0">
                <a:solidFill>
                  <a:srgbClr val="0070C0"/>
                </a:solidFill>
              </a:rPr>
              <a:t>RTT), </a:t>
            </a:r>
            <a:r>
              <a:rPr lang="pt-BR" sz="2800" dirty="0"/>
              <a:t>de tal forma que evite agravar a piora da </a:t>
            </a:r>
            <a:r>
              <a:rPr lang="pt-BR" sz="2800" i="1" dirty="0" err="1"/>
              <a:t>Quality</a:t>
            </a:r>
            <a:r>
              <a:rPr lang="pt-BR" sz="2800" i="1" dirty="0"/>
              <a:t> </a:t>
            </a:r>
            <a:r>
              <a:rPr lang="pt-BR" sz="2800" i="1" dirty="0" err="1"/>
              <a:t>of</a:t>
            </a:r>
            <a:r>
              <a:rPr lang="pt-BR" sz="2800" i="1" dirty="0"/>
              <a:t> Service</a:t>
            </a:r>
            <a:r>
              <a:rPr lang="pt-BR" sz="2800" dirty="0"/>
              <a:t> (</a:t>
            </a:r>
            <a:r>
              <a:rPr lang="pt-BR" sz="2800" dirty="0" err="1"/>
              <a:t>QoS</a:t>
            </a:r>
            <a:r>
              <a:rPr lang="pt-BR" sz="2800" dirty="0"/>
              <a:t>) devido a enlaces que apresentam sobrecarga </a:t>
            </a:r>
            <a:r>
              <a:rPr lang="pt-BR" sz="2000" dirty="0"/>
              <a:t>(</a:t>
            </a:r>
            <a:r>
              <a:rPr lang="pt-BR" sz="2000" dirty="0">
                <a:effectLst/>
                <a:latin typeface="Arial" panose="020B0604020202020204" pitchFamily="34" charset="0"/>
              </a:rPr>
              <a:t>CHIU; JAIN, 1989)</a:t>
            </a:r>
            <a:r>
              <a:rPr lang="pt-BR" sz="2000" dirty="0"/>
              <a:t>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389D6F1-51D7-3A17-15F8-0DF77C7102B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DCFFA5B-AFD5-6B98-554A-AEE274503E2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B1E86D5-C67E-D8BC-2E86-57F8440099E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5C365FF0-5182-0C88-A6C9-25C01646CEE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6AE3C3A5-3AA1-E17E-1B51-ECDFDFEA334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20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800" dirty="0"/>
              <a:t>O objetivo geral do presente trabalho é especificar, desenvolver e analisar um modelo para uma proposta de </a:t>
            </a:r>
            <a:r>
              <a:rPr lang="pt-BR" sz="2800" dirty="0">
                <a:solidFill>
                  <a:srgbClr val="0070C0"/>
                </a:solidFill>
              </a:rPr>
              <a:t>política</a:t>
            </a:r>
            <a:r>
              <a:rPr lang="pt-BR" sz="2800" dirty="0"/>
              <a:t> de </a:t>
            </a:r>
            <a:r>
              <a:rPr lang="pt-BR" sz="2800" i="1" dirty="0"/>
              <a:t>cache</a:t>
            </a:r>
            <a:r>
              <a:rPr lang="pt-BR" sz="2800" dirty="0"/>
              <a:t> </a:t>
            </a:r>
            <a:r>
              <a:rPr lang="pt-BR" sz="2800" dirty="0">
                <a:solidFill>
                  <a:srgbClr val="0070C0"/>
                </a:solidFill>
              </a:rPr>
              <a:t>cooperativa e orientada à rede </a:t>
            </a:r>
            <a:r>
              <a:rPr lang="pt-BR" sz="2800" dirty="0"/>
              <a:t>com a finalidade de </a:t>
            </a:r>
            <a:r>
              <a:rPr lang="pt-BR" sz="2800" dirty="0">
                <a:solidFill>
                  <a:srgbClr val="0070C0"/>
                </a:solidFill>
              </a:rPr>
              <a:t>reduzir a latência </a:t>
            </a:r>
            <a:r>
              <a:rPr lang="pt-BR" sz="2800" dirty="0"/>
              <a:t>em Redes Celulares Heterogêneas. 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A3102C5-90D7-D754-AB88-DA8881B20C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10D9025-D665-1B24-A97E-1082D40E53D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BC11B4B-24D0-FA22-8006-A83FF39705A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5C12C09F-42E2-9FB0-3FED-CC86BC58D8A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C2915077-556C-100F-73F9-A58CA2BC9D2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Específicos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/>
            <a:r>
              <a:rPr lang="pt-BR" sz="2800" dirty="0"/>
              <a:t>Analisar e comparar </a:t>
            </a:r>
            <a:r>
              <a:rPr lang="pt-BR" sz="2800" dirty="0">
                <a:solidFill>
                  <a:srgbClr val="0070C0"/>
                </a:solidFill>
              </a:rPr>
              <a:t>trabalhos relacionados</a:t>
            </a:r>
            <a:r>
              <a:rPr lang="pt-BR" sz="2800" dirty="0"/>
              <a:t>, nos quais o problema de pesquisa é direcionado para o roteamento de requisições.    </a:t>
            </a:r>
          </a:p>
          <a:p>
            <a:pPr algn="just"/>
            <a:r>
              <a:rPr lang="pt-BR" sz="2800" dirty="0"/>
              <a:t>Especificar e desenvolver uma </a:t>
            </a:r>
            <a:r>
              <a:rPr lang="pt-BR" sz="2800" dirty="0">
                <a:solidFill>
                  <a:srgbClr val="0070C0"/>
                </a:solidFill>
              </a:rPr>
              <a:t>política de </a:t>
            </a:r>
            <a:r>
              <a:rPr lang="pt-BR" sz="2800" i="1" dirty="0">
                <a:solidFill>
                  <a:srgbClr val="0070C0"/>
                </a:solidFill>
              </a:rPr>
              <a:t>cache</a:t>
            </a:r>
            <a:r>
              <a:rPr lang="pt-BR" sz="2800" dirty="0">
                <a:solidFill>
                  <a:srgbClr val="0070C0"/>
                </a:solidFill>
              </a:rPr>
              <a:t> cooperativo orientado à rede </a:t>
            </a:r>
            <a:r>
              <a:rPr lang="pt-BR" sz="2800" dirty="0"/>
              <a:t>baseada em mecanismos presentes no </a:t>
            </a:r>
            <a:r>
              <a:rPr lang="pt-BR" sz="2800" i="1" dirty="0" err="1">
                <a:solidFill>
                  <a:srgbClr val="0070C0"/>
                </a:solidFill>
              </a:rPr>
              <a:t>Transmission</a:t>
            </a:r>
            <a:r>
              <a:rPr lang="pt-BR" sz="2800" i="1" dirty="0">
                <a:solidFill>
                  <a:srgbClr val="0070C0"/>
                </a:solidFill>
              </a:rPr>
              <a:t> </a:t>
            </a:r>
            <a:r>
              <a:rPr lang="pt-BR" sz="2800" i="1" dirty="0" err="1">
                <a:solidFill>
                  <a:srgbClr val="0070C0"/>
                </a:solidFill>
              </a:rPr>
              <a:t>Control</a:t>
            </a:r>
            <a:r>
              <a:rPr lang="pt-BR" sz="2800" i="1" dirty="0">
                <a:solidFill>
                  <a:srgbClr val="0070C0"/>
                </a:solidFill>
              </a:rPr>
              <a:t> </a:t>
            </a:r>
            <a:r>
              <a:rPr lang="pt-BR" sz="2800" i="1" dirty="0" err="1">
                <a:solidFill>
                  <a:srgbClr val="0070C0"/>
                </a:solidFill>
              </a:rPr>
              <a:t>Protocol</a:t>
            </a:r>
            <a:r>
              <a:rPr lang="pt-BR" sz="2800" i="1" dirty="0">
                <a:solidFill>
                  <a:srgbClr val="0070C0"/>
                </a:solidFill>
              </a:rPr>
              <a:t> </a:t>
            </a:r>
            <a:r>
              <a:rPr lang="pt-BR" sz="2800" dirty="0">
                <a:solidFill>
                  <a:srgbClr val="0070C0"/>
                </a:solidFill>
              </a:rPr>
              <a:t>(TCP) Vegas.</a:t>
            </a:r>
          </a:p>
          <a:p>
            <a:pPr algn="just"/>
            <a:r>
              <a:rPr lang="pt-BR" sz="2800" dirty="0"/>
              <a:t>Definir um </a:t>
            </a:r>
            <a:r>
              <a:rPr lang="pt-BR" sz="2800" dirty="0">
                <a:solidFill>
                  <a:srgbClr val="0070C0"/>
                </a:solidFill>
              </a:rPr>
              <a:t>modelo generalizável </a:t>
            </a:r>
            <a:r>
              <a:rPr lang="pt-BR" sz="2800" dirty="0"/>
              <a:t>através de </a:t>
            </a:r>
            <a:r>
              <a:rPr lang="pt-BR" sz="2800" i="1" dirty="0" err="1">
                <a:solidFill>
                  <a:srgbClr val="0070C0"/>
                </a:solidFill>
              </a:rPr>
              <a:t>Integer</a:t>
            </a:r>
            <a:r>
              <a:rPr lang="pt-BR" sz="2800" i="1" dirty="0">
                <a:solidFill>
                  <a:srgbClr val="0070C0"/>
                </a:solidFill>
              </a:rPr>
              <a:t> Linear </a:t>
            </a:r>
            <a:r>
              <a:rPr lang="pt-BR" sz="2800" i="1" dirty="0" err="1">
                <a:solidFill>
                  <a:srgbClr val="0070C0"/>
                </a:solidFill>
              </a:rPr>
              <a:t>Programming</a:t>
            </a:r>
            <a:r>
              <a:rPr lang="pt-BR" sz="2800" i="1" dirty="0">
                <a:solidFill>
                  <a:srgbClr val="0070C0"/>
                </a:solidFill>
              </a:rPr>
              <a:t> </a:t>
            </a:r>
            <a:r>
              <a:rPr lang="pt-BR" sz="2400" dirty="0">
                <a:solidFill>
                  <a:srgbClr val="0070C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(ILP)</a:t>
            </a:r>
            <a:r>
              <a:rPr lang="pt-BR" sz="2800" dirty="0"/>
              <a:t> para a política de </a:t>
            </a:r>
            <a:r>
              <a:rPr lang="pt-BR" sz="2800" i="1" dirty="0"/>
              <a:t>cache</a:t>
            </a:r>
            <a:r>
              <a:rPr lang="pt-BR" sz="2800" dirty="0"/>
              <a:t> cooperativa orientada à rede, que consiste em uma função objetivo, variáveis de decisão e suas restrições.    </a:t>
            </a:r>
          </a:p>
          <a:p>
            <a:pPr algn="just"/>
            <a:r>
              <a:rPr lang="pt-BR" sz="2800" dirty="0"/>
              <a:t>Implementar o </a:t>
            </a:r>
            <a:r>
              <a:rPr lang="pt-BR" sz="2800" dirty="0">
                <a:solidFill>
                  <a:srgbClr val="0070C0"/>
                </a:solidFill>
              </a:rPr>
              <a:t>modelo ILP </a:t>
            </a:r>
            <a:r>
              <a:rPr lang="pt-BR" sz="2800" dirty="0"/>
              <a:t>através de um solucionador.    </a:t>
            </a:r>
          </a:p>
          <a:p>
            <a:pPr algn="just"/>
            <a:r>
              <a:rPr lang="pt-BR" sz="2800" dirty="0"/>
              <a:t>Executar a </a:t>
            </a:r>
            <a:r>
              <a:rPr lang="pt-BR" sz="2800" dirty="0">
                <a:solidFill>
                  <a:srgbClr val="0070C0"/>
                </a:solidFill>
              </a:rPr>
              <a:t>simulação numérica </a:t>
            </a:r>
            <a:r>
              <a:rPr lang="pt-BR" sz="2800" dirty="0"/>
              <a:t>a partir de parâmetros definidos.    </a:t>
            </a:r>
          </a:p>
          <a:p>
            <a:pPr algn="just"/>
            <a:r>
              <a:rPr lang="pt-BR" sz="2800" dirty="0"/>
              <a:t>Coletar e interpretar </a:t>
            </a:r>
            <a:r>
              <a:rPr lang="pt-BR" sz="2800" dirty="0">
                <a:solidFill>
                  <a:srgbClr val="0070C0"/>
                </a:solidFill>
              </a:rPr>
              <a:t>dados</a:t>
            </a:r>
            <a:r>
              <a:rPr lang="pt-BR" sz="2800" dirty="0"/>
              <a:t> obtidos através da simulação numérica.    </a:t>
            </a:r>
          </a:p>
          <a:p>
            <a:pPr algn="just"/>
            <a:r>
              <a:rPr lang="pt-BR" sz="2800" dirty="0"/>
              <a:t>Apresentar e </a:t>
            </a:r>
            <a:r>
              <a:rPr lang="pt-BR" sz="2800" dirty="0">
                <a:solidFill>
                  <a:srgbClr val="0070C0"/>
                </a:solidFill>
              </a:rPr>
              <a:t>analisar</a:t>
            </a:r>
            <a:r>
              <a:rPr lang="pt-BR" sz="2800" dirty="0"/>
              <a:t> resultados numéricos de acordo com as </a:t>
            </a:r>
            <a:r>
              <a:rPr lang="pt-BR" sz="2800" dirty="0">
                <a:solidFill>
                  <a:srgbClr val="0070C0"/>
                </a:solidFill>
              </a:rPr>
              <a:t>métricas</a:t>
            </a:r>
            <a:r>
              <a:rPr lang="pt-BR" sz="2800" dirty="0"/>
              <a:t> definidas.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E1DC497-6F8C-E3DE-6B48-C73C2CC9C8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9A1FB9B-4BB7-3A4E-79CF-E37B9F0DB2F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F6092A6-29C7-F0BF-BD8E-684F078D752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34484070-0FB2-EFDE-842C-02BAC7E0196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6DD5250D-CEED-A58D-6F9A-5997F7B8573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BB33893-6BB6-E94F-CEE1-945A2840C63D}"/>
              </a:ext>
            </a:extLst>
          </p:cNvPr>
          <p:cNvSpPr txBox="1">
            <a:spLocks/>
          </p:cNvSpPr>
          <p:nvPr/>
        </p:nvSpPr>
        <p:spPr>
          <a:xfrm>
            <a:off x="581192" y="1463610"/>
            <a:ext cx="11029615" cy="363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9600" b="1" dirty="0"/>
              <a:t>Trabalhos </a:t>
            </a:r>
            <a:r>
              <a:rPr lang="pt-BR" sz="9600" b="1" dirty="0">
                <a:solidFill>
                  <a:schemeClr val="bg1"/>
                </a:solidFill>
              </a:rPr>
              <a:t>Relacionados</a:t>
            </a:r>
          </a:p>
        </p:txBody>
      </p:sp>
    </p:spTree>
    <p:extLst>
      <p:ext uri="{BB962C8B-B14F-4D97-AF65-F5344CB8AC3E}">
        <p14:creationId xmlns:p14="http://schemas.microsoft.com/office/powerpoint/2010/main" val="54105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22904"/>
            <a:ext cx="11029616" cy="1188720"/>
          </a:xfrm>
        </p:spPr>
        <p:txBody>
          <a:bodyPr/>
          <a:lstStyle/>
          <a:p>
            <a:r>
              <a:rPr lang="pt-BR" dirty="0"/>
              <a:t>Trabalhos relacionados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graphicFrame>
        <p:nvGraphicFramePr>
          <p:cNvPr id="12" name="Tabela 7">
            <a:extLst>
              <a:ext uri="{FF2B5EF4-FFF2-40B4-BE49-F238E27FC236}">
                <a16:creationId xmlns:a16="http://schemas.microsoft.com/office/drawing/2014/main" id="{F1E12C75-8AB1-3639-7263-A3B57CBA6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2870743"/>
              </p:ext>
            </p:extLst>
          </p:nvPr>
        </p:nvGraphicFramePr>
        <p:xfrm>
          <a:off x="1306814" y="1863635"/>
          <a:ext cx="9812290" cy="3512145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323537">
                  <a:extLst>
                    <a:ext uri="{9D8B030D-6E8A-4147-A177-3AD203B41FA5}">
                      <a16:colId xmlns:a16="http://schemas.microsoft.com/office/drawing/2014/main" val="1173277191"/>
                    </a:ext>
                  </a:extLst>
                </a:gridCol>
                <a:gridCol w="1084653">
                  <a:extLst>
                    <a:ext uri="{9D8B030D-6E8A-4147-A177-3AD203B41FA5}">
                      <a16:colId xmlns:a16="http://schemas.microsoft.com/office/drawing/2014/main" val="2580731287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119866069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114199118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303788962"/>
                    </a:ext>
                  </a:extLst>
                </a:gridCol>
                <a:gridCol w="2869326">
                  <a:extLst>
                    <a:ext uri="{9D8B030D-6E8A-4147-A177-3AD203B41FA5}">
                      <a16:colId xmlns:a16="http://schemas.microsoft.com/office/drawing/2014/main" val="1957010066"/>
                    </a:ext>
                  </a:extLst>
                </a:gridCol>
                <a:gridCol w="1435974">
                  <a:extLst>
                    <a:ext uri="{9D8B030D-6E8A-4147-A177-3AD203B41FA5}">
                      <a16:colId xmlns:a16="http://schemas.microsoft.com/office/drawing/2014/main" val="1637657328"/>
                    </a:ext>
                  </a:extLst>
                </a:gridCol>
              </a:tblGrid>
              <a:tr h="438620"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Trabalho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Cooperação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Multissaltos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Mobilidade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Orientado à Rede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Problema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Objetivos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222566"/>
                  </a:ext>
                </a:extLst>
              </a:tr>
              <a:tr h="438620">
                <a:tc>
                  <a:txBody>
                    <a:bodyPr/>
                    <a:lstStyle/>
                    <a:p>
                      <a:pPr lvl="0" algn="ctr"/>
                      <a:r>
                        <a:rPr lang="pt-BR" sz="1400" u="none" kern="1200" dirty="0">
                          <a:solidFill>
                            <a:srgbClr val="000000"/>
                          </a:solidFill>
                          <a:latin typeface="Calibri"/>
                        </a:rPr>
                        <a:t>(SHANMUGAM et al., 2013)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400" dirty="0"/>
                        <a:t>Inserção de Conteúdo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dirty="0"/>
                        <a:t>Minimizar Latência</a:t>
                      </a:r>
                      <a:endParaRPr lang="pt-BR" sz="14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67429"/>
                  </a:ext>
                </a:extLst>
              </a:tr>
              <a:tr h="555585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kern="1200" dirty="0">
                          <a:solidFill>
                            <a:srgbClr val="000000"/>
                          </a:solidFill>
                          <a:latin typeface="Calibri"/>
                        </a:rPr>
                        <a:t>(DEHGHAN et al., 2017)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  <a:p>
                      <a:pPr lvl="0" algn="ctr"/>
                      <a:endParaRPr lang="pt-BR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/>
                        <a:t>parcialmente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400" dirty="0"/>
                        <a:t>Inserção de Conteúdo e Roteamento de Requisições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dirty="0"/>
                        <a:t>Minimizar Latência</a:t>
                      </a:r>
                      <a:endParaRPr lang="pt-BR" sz="14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770147"/>
                  </a:ext>
                </a:extLst>
              </a:tr>
              <a:tr h="614067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u="none" kern="1200" dirty="0">
                          <a:solidFill>
                            <a:srgbClr val="000000"/>
                          </a:solidFill>
                          <a:latin typeface="Calibri"/>
                        </a:rPr>
                        <a:t>(HARUTYUNYAN; BRADAI; RIGGIO, 2018)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400" dirty="0"/>
                        <a:t>Inserção de Conteúdo e Associação de Usuários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sz="1400" dirty="0" err="1"/>
                        <a:t>Balanceamento</a:t>
                      </a:r>
                      <a:r>
                        <a:rPr lang="en-US" sz="1400" dirty="0"/>
                        <a:t> do </a:t>
                      </a:r>
                      <a:r>
                        <a:rPr lang="en-US" sz="1400" dirty="0" err="1"/>
                        <a:t>uso</a:t>
                      </a:r>
                      <a:r>
                        <a:rPr lang="en-US" sz="1400" dirty="0"/>
                        <a:t> de FH e BH</a:t>
                      </a:r>
                      <a:endParaRPr lang="pt-BR" sz="14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06349781"/>
                  </a:ext>
                </a:extLst>
              </a:tr>
              <a:tr h="438620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kern="1200" dirty="0">
                          <a:solidFill>
                            <a:srgbClr val="000000"/>
                          </a:solidFill>
                          <a:latin typeface="Calibri"/>
                        </a:rPr>
                        <a:t>(PU et al.,2018)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Alocação de Recursos para VM, Inserção de Conteúdo e Roteamento de Requisições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400" dirty="0"/>
                        <a:t>Minimizar custos(Latência)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9470351"/>
                  </a:ext>
                </a:extLst>
              </a:tr>
              <a:tr h="438620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b="0" i="0" kern="1200" dirty="0">
                          <a:solidFill>
                            <a:srgbClr val="000000"/>
                          </a:solidFill>
                          <a:latin typeface="Calibri"/>
                        </a:rPr>
                        <a:t>(JIANG; FENG; QIN, 2017)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400" dirty="0"/>
                        <a:t>Inserção de Conteúdo e Entrega de Conteúdo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dirty="0"/>
                        <a:t>Minimizar Latência</a:t>
                      </a:r>
                      <a:endParaRPr lang="pt-BR" sz="14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6758662"/>
                  </a:ext>
                </a:extLst>
              </a:tr>
            </a:tbl>
          </a:graphicData>
        </a:graphic>
      </p:graphicFrame>
      <p:pic>
        <p:nvPicPr>
          <p:cNvPr id="14" name="Imagem 13">
            <a:extLst>
              <a:ext uri="{FF2B5EF4-FFF2-40B4-BE49-F238E27FC236}">
                <a16:creationId xmlns:a16="http://schemas.microsoft.com/office/drawing/2014/main" id="{6EFD7234-164A-972D-2364-28918CC3D40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C1B991C8-CC91-F80D-D115-2773650F050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BC8D195-429A-EAA6-A122-286F872DB57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30806" y="6142386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EB192694-3402-46E7-264E-233DADFADD0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9" name="Imagem 18" descr="Uma imagem contendo Ícone&#10;&#10;Descrição gerada automaticamente">
            <a:extLst>
              <a:ext uri="{FF2B5EF4-FFF2-40B4-BE49-F238E27FC236}">
                <a16:creationId xmlns:a16="http://schemas.microsoft.com/office/drawing/2014/main" id="{47E30DB0-C0A1-3F72-C423-383F3E2B7F5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28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65"/>
    </mc:Choice>
    <mc:Fallback xmlns="">
      <p:transition spd="slow" advTm="52665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68703"/>
            <a:ext cx="11029616" cy="1188720"/>
          </a:xfrm>
        </p:spPr>
        <p:txBody>
          <a:bodyPr/>
          <a:lstStyle/>
          <a:p>
            <a:r>
              <a:rPr lang="pt-BR" dirty="0"/>
              <a:t>Trabalhos relacionados. </a:t>
            </a:r>
            <a:r>
              <a:rPr lang="pt-BR" sz="2000" dirty="0"/>
              <a:t>(cont.)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graphicFrame>
        <p:nvGraphicFramePr>
          <p:cNvPr id="12" name="Tabela 7">
            <a:extLst>
              <a:ext uri="{FF2B5EF4-FFF2-40B4-BE49-F238E27FC236}">
                <a16:creationId xmlns:a16="http://schemas.microsoft.com/office/drawing/2014/main" id="{F1E12C75-8AB1-3639-7263-A3B57CBA64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9091240"/>
              </p:ext>
            </p:extLst>
          </p:nvPr>
        </p:nvGraphicFramePr>
        <p:xfrm>
          <a:off x="1079500" y="1966447"/>
          <a:ext cx="9944099" cy="3499968"/>
        </p:xfrm>
        <a:graphic>
          <a:graphicData uri="http://schemas.openxmlformats.org/drawingml/2006/table">
            <a:tbl>
              <a:tblPr firstRow="1" bandRow="1">
                <a:effectLst/>
                <a:tableStyleId>{5C22544A-7EE6-4342-B048-85BDC9FD1C3A}</a:tableStyleId>
              </a:tblPr>
              <a:tblGrid>
                <a:gridCol w="1404350">
                  <a:extLst>
                    <a:ext uri="{9D8B030D-6E8A-4147-A177-3AD203B41FA5}">
                      <a16:colId xmlns:a16="http://schemas.microsoft.com/office/drawing/2014/main" val="1173277191"/>
                    </a:ext>
                  </a:extLst>
                </a:gridCol>
                <a:gridCol w="1010606">
                  <a:extLst>
                    <a:ext uri="{9D8B030D-6E8A-4147-A177-3AD203B41FA5}">
                      <a16:colId xmlns:a16="http://schemas.microsoft.com/office/drawing/2014/main" val="2580731287"/>
                    </a:ext>
                  </a:extLst>
                </a:gridCol>
                <a:gridCol w="1043150">
                  <a:extLst>
                    <a:ext uri="{9D8B030D-6E8A-4147-A177-3AD203B41FA5}">
                      <a16:colId xmlns:a16="http://schemas.microsoft.com/office/drawing/2014/main" val="1207567353"/>
                    </a:ext>
                  </a:extLst>
                </a:gridCol>
                <a:gridCol w="978035">
                  <a:extLst>
                    <a:ext uri="{9D8B030D-6E8A-4147-A177-3AD203B41FA5}">
                      <a16:colId xmlns:a16="http://schemas.microsoft.com/office/drawing/2014/main" val="1141991181"/>
                    </a:ext>
                  </a:extLst>
                </a:gridCol>
                <a:gridCol w="1245989">
                  <a:extLst>
                    <a:ext uri="{9D8B030D-6E8A-4147-A177-3AD203B41FA5}">
                      <a16:colId xmlns:a16="http://schemas.microsoft.com/office/drawing/2014/main" val="1303788962"/>
                    </a:ext>
                  </a:extLst>
                </a:gridCol>
                <a:gridCol w="2889245">
                  <a:extLst>
                    <a:ext uri="{9D8B030D-6E8A-4147-A177-3AD203B41FA5}">
                      <a16:colId xmlns:a16="http://schemas.microsoft.com/office/drawing/2014/main" val="1957010066"/>
                    </a:ext>
                  </a:extLst>
                </a:gridCol>
                <a:gridCol w="1372724">
                  <a:extLst>
                    <a:ext uri="{9D8B030D-6E8A-4147-A177-3AD203B41FA5}">
                      <a16:colId xmlns:a16="http://schemas.microsoft.com/office/drawing/2014/main" val="1637657328"/>
                    </a:ext>
                  </a:extLst>
                </a:gridCol>
              </a:tblGrid>
              <a:tr h="482448"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Trabalho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dirty="0"/>
                        <a:t>Cooperação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Multissaltos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Mobilidade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Orientado à Rede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Problema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200" dirty="0"/>
                        <a:t>Objetivos</a:t>
                      </a:r>
                    </a:p>
                  </a:txBody>
                  <a:tcPr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222566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b="0" i="0" kern="1200" dirty="0">
                          <a:solidFill>
                            <a:srgbClr val="000000"/>
                          </a:solidFill>
                          <a:latin typeface="Calibri"/>
                        </a:rPr>
                        <a:t>(LI et al., 2017)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400" dirty="0"/>
                        <a:t>Inserção de Conteúdo e Roteamento de Requisições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400" dirty="0"/>
                        <a:t>Maximizar de </a:t>
                      </a:r>
                      <a:r>
                        <a:rPr lang="pt-BR" sz="1400" i="1" dirty="0"/>
                        <a:t>Cache Hit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8426592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b="0" i="0" kern="1200" dirty="0">
                          <a:solidFill>
                            <a:srgbClr val="000000"/>
                          </a:solidFill>
                          <a:latin typeface="Calibri"/>
                        </a:rPr>
                        <a:t>(SHENG et al., 2016)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400" dirty="0"/>
                        <a:t>Arquitetura de Roteamento de Requisições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dirty="0"/>
                        <a:t>Minimizar Latência</a:t>
                      </a:r>
                      <a:endParaRPr lang="pt-BR" sz="14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4659009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b="0" i="0" kern="1200" dirty="0">
                          <a:solidFill>
                            <a:srgbClr val="000000"/>
                          </a:solidFill>
                          <a:latin typeface="Calibri"/>
                        </a:rPr>
                        <a:t>(SONG et al., 2021)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400" dirty="0"/>
                        <a:t>Inserção de Conteúdo e Roteamento de Requisições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dirty="0"/>
                        <a:t>Minimizar Latência</a:t>
                      </a:r>
                      <a:endParaRPr lang="pt-BR" sz="14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962510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b="0" i="0" kern="1200" dirty="0">
                          <a:solidFill>
                            <a:srgbClr val="000000"/>
                          </a:solidFill>
                          <a:latin typeface="Calibri"/>
                        </a:rPr>
                        <a:t>(XIE et al., 2022)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u="none" dirty="0">
                          <a:sym typeface="Webdings" panose="05030102010509060703" pitchFamily="18" charset="2"/>
                        </a:rPr>
                        <a:t></a:t>
                      </a:r>
                      <a:endParaRPr lang="pt-BR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pt-BR" sz="1400" dirty="0"/>
                        <a:t>Inserção de Conteúdo e Roteamento de Requisições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dirty="0"/>
                        <a:t>Minimizar Latência</a:t>
                      </a:r>
                      <a:endParaRPr lang="pt-BR" sz="14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8828695"/>
                  </a:ext>
                </a:extLst>
              </a:tr>
              <a:tr h="482448"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b="1" i="0" kern="1200" dirty="0">
                          <a:solidFill>
                            <a:srgbClr val="000000"/>
                          </a:solidFill>
                          <a:latin typeface="Calibri"/>
                        </a:rPr>
                        <a:t>Política Cooperativa Orientada à Rede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000" b="1" u="none" dirty="0">
                          <a:sym typeface="Webdings" panose="05030102010509060703" pitchFamily="18" charset="2"/>
                        </a:rPr>
                        <a:t></a:t>
                      </a:r>
                      <a:endParaRPr lang="pt-BR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18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/>
                        <a:t>Inserção de Conteúdo e Roteamento de Requisições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fontAlgn="auto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pt-BR" sz="1400" b="1" dirty="0"/>
                        <a:t>Minimizar Latência</a:t>
                      </a:r>
                      <a:endParaRPr lang="pt-BR" sz="1400" b="1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5766641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F4D99592-55C9-73FC-9B9E-75BFCFCB027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E25FEAE-8B1F-8626-42DB-D53BB84C07A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1AD3993-E262-CE75-89A3-3ECF926C00F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30806" y="6142386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D2B3BEEB-AD51-F61F-7AE8-578045981D0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115E0A58-2F91-0C97-2418-F2C67355751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0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665"/>
    </mc:Choice>
    <mc:Fallback xmlns="">
      <p:transition spd="slow" advTm="5266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88C7E8-948C-49D2-8FF6-0B3E4203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6" y="283622"/>
            <a:ext cx="11029616" cy="988332"/>
          </a:xfrm>
        </p:spPr>
        <p:txBody>
          <a:bodyPr anchor="b">
            <a:normAutofit/>
          </a:bodyPr>
          <a:lstStyle/>
          <a:p>
            <a:r>
              <a:rPr lang="pt-BR" i="1" dirty="0"/>
              <a:t>Sumário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CF3BEC-CC2F-4DD0-92ED-84AEFAE11B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2918" y="1736210"/>
            <a:ext cx="10066868" cy="4579957"/>
          </a:xfrm>
        </p:spPr>
        <p:txBody>
          <a:bodyPr anchor="ctr">
            <a:noAutofit/>
          </a:bodyPr>
          <a:lstStyle/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Introdução:</a:t>
            </a:r>
          </a:p>
          <a:p>
            <a:pPr marL="593986" lvl="2">
              <a:spcBef>
                <a:spcPts val="0"/>
              </a:spcBef>
              <a:spcAft>
                <a:spcPts val="800"/>
              </a:spcAft>
            </a:pPr>
            <a:r>
              <a:rPr lang="pt-BR" sz="1800" dirty="0">
                <a:ea typeface="Calibri" panose="020F0502020204030204" pitchFamily="34" charset="0"/>
                <a:cs typeface="Times New Roman" panose="02020603050405020304" pitchFamily="18" charset="0"/>
              </a:rPr>
              <a:t>Contextualização.</a:t>
            </a:r>
          </a:p>
          <a:p>
            <a:pPr marL="593986" lvl="2">
              <a:spcBef>
                <a:spcPts val="0"/>
              </a:spcBef>
              <a:spcAft>
                <a:spcPts val="800"/>
              </a:spcAft>
            </a:pPr>
            <a:r>
              <a:rPr lang="pt-BR" sz="1800" dirty="0">
                <a:ea typeface="Calibri" panose="020F0502020204030204" pitchFamily="34" charset="0"/>
                <a:cs typeface="Times New Roman" panose="02020603050405020304" pitchFamily="18" charset="0"/>
              </a:rPr>
              <a:t>Justificativa.</a:t>
            </a:r>
          </a:p>
          <a:p>
            <a:pPr marL="593986" lvl="2">
              <a:spcBef>
                <a:spcPts val="0"/>
              </a:spcBef>
              <a:spcAft>
                <a:spcPts val="800"/>
              </a:spcAft>
            </a:pPr>
            <a:r>
              <a:rPr lang="pt-BR" sz="1800" dirty="0">
                <a:ea typeface="Calibri" panose="020F0502020204030204" pitchFamily="34" charset="0"/>
                <a:cs typeface="Times New Roman" panose="02020603050405020304" pitchFamily="18" charset="0"/>
              </a:rPr>
              <a:t>Pergunta de Pesquisa.</a:t>
            </a:r>
          </a:p>
          <a:p>
            <a:pPr marL="593986" lvl="2">
              <a:spcBef>
                <a:spcPts val="0"/>
              </a:spcBef>
              <a:spcAft>
                <a:spcPts val="800"/>
              </a:spcAft>
            </a:pPr>
            <a:r>
              <a:rPr lang="pt-BR" sz="1800" dirty="0">
                <a:ea typeface="Calibri" panose="020F0502020204030204" pitchFamily="34" charset="0"/>
                <a:cs typeface="Times New Roman" panose="02020603050405020304" pitchFamily="18" charset="0"/>
              </a:rPr>
              <a:t>Hipótese.</a:t>
            </a:r>
          </a:p>
          <a:p>
            <a:pPr marL="593986" lvl="2">
              <a:spcBef>
                <a:spcPts val="0"/>
              </a:spcBef>
              <a:spcAft>
                <a:spcPts val="800"/>
              </a:spcAft>
            </a:pPr>
            <a:r>
              <a:rPr lang="pt-BR" sz="1800" dirty="0">
                <a:ea typeface="Calibri" panose="020F0502020204030204" pitchFamily="34" charset="0"/>
                <a:cs typeface="Times New Roman" panose="02020603050405020304" pitchFamily="18" charset="0"/>
              </a:rPr>
              <a:t>Objetivos.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Trabalhos Relacionados.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Formulação do Problema.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dirty="0">
                <a:ea typeface="Calibri" panose="020F0502020204030204" pitchFamily="34" charset="0"/>
                <a:cs typeface="Times New Roman" panose="02020603050405020304" pitchFamily="18" charset="0"/>
              </a:rPr>
              <a:t>Método: </a:t>
            </a:r>
          </a:p>
          <a:p>
            <a:pPr marL="593986" lvl="2">
              <a:spcBef>
                <a:spcPts val="0"/>
              </a:spcBef>
              <a:spcAft>
                <a:spcPts val="800"/>
              </a:spcAft>
            </a:pPr>
            <a:r>
              <a:rPr lang="pt-BR" sz="1800" dirty="0">
                <a:ea typeface="Calibri" panose="020F0502020204030204" pitchFamily="34" charset="0"/>
                <a:cs typeface="Times New Roman" panose="02020603050405020304" pitchFamily="18" charset="0"/>
              </a:rPr>
              <a:t>Modelo para Política de </a:t>
            </a:r>
            <a:r>
              <a:rPr lang="pt-BR" sz="1800" i="1" dirty="0">
                <a:ea typeface="Calibri" panose="020F0502020204030204" pitchFamily="34" charset="0"/>
                <a:cs typeface="Times New Roman" panose="02020603050405020304" pitchFamily="18" charset="0"/>
              </a:rPr>
              <a:t>Cache Cooperativa Orientada à rede</a:t>
            </a:r>
            <a:r>
              <a:rPr lang="pt-BR" sz="1800" dirty="0"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Simulações Numéricas.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r>
              <a:rPr lang="pt-BR" sz="1800" b="1" dirty="0">
                <a:ea typeface="Calibri" panose="020F0502020204030204" pitchFamily="34" charset="0"/>
                <a:cs typeface="Times New Roman" panose="02020603050405020304" pitchFamily="18" charset="0"/>
              </a:rPr>
              <a:t>Conclusões.</a:t>
            </a:r>
          </a:p>
          <a:p>
            <a:pPr mar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pt-BR" sz="1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</a:pPr>
            <a:endParaRPr lang="pt-BR" sz="1050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53C1C0F-A9D7-416A-8240-5A4F1F444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1" y="6423916"/>
            <a:ext cx="1052511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A98EE3D-8CD1-4C3F-BD1C-C98C9596463C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657A35E3-9078-47A6-C595-44E40408B5A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BB74A6C-5316-86A9-6D9B-DED1F1270C9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6D337DA4-ED3A-F42E-B00C-3A07244FD45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56F233E4-2179-1DBC-00DC-646402FD7C9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596B2CE3-4EEE-5153-0156-9426B5F7C4A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96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BB33893-6BB6-E94F-CEE1-945A2840C63D}"/>
              </a:ext>
            </a:extLst>
          </p:cNvPr>
          <p:cNvSpPr txBox="1">
            <a:spLocks/>
          </p:cNvSpPr>
          <p:nvPr/>
        </p:nvSpPr>
        <p:spPr>
          <a:xfrm>
            <a:off x="736159" y="1611756"/>
            <a:ext cx="11029615" cy="363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800" b="1" dirty="0"/>
              <a:t>Formulação do</a:t>
            </a:r>
          </a:p>
          <a:p>
            <a:r>
              <a:rPr lang="pt-BR" sz="8800" b="1" dirty="0"/>
              <a:t> </a:t>
            </a:r>
            <a:r>
              <a:rPr lang="pt-BR" sz="8800" b="1" dirty="0">
                <a:solidFill>
                  <a:schemeClr val="bg1"/>
                </a:solidFill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78545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INFRAESTRUTURA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9" y="2836654"/>
            <a:ext cx="3031852" cy="3001392"/>
          </a:xfrm>
        </p:spPr>
        <p:txBody>
          <a:bodyPr anchor="t">
            <a:normAutofit/>
          </a:bodyPr>
          <a:lstStyle/>
          <a:p>
            <a:pPr algn="just"/>
            <a:r>
              <a:rPr lang="pt-BR" sz="2000" dirty="0"/>
              <a:t>Servidores MEC implantados em uma rede heterogênea.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C7E3D9D-AFF9-6A4C-D292-243971FC22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ACC44C5-F416-AE60-741A-E5C58916B0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4B67701-CB4D-528B-D775-4A635289969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ABE270A0-4F57-471C-2C22-449627260D0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6" name="Imagem 15" descr="Uma imagem contendo Ícone&#10;&#10;Descrição gerada automaticamente">
            <a:extLst>
              <a:ext uri="{FF2B5EF4-FFF2-40B4-BE49-F238E27FC236}">
                <a16:creationId xmlns:a16="http://schemas.microsoft.com/office/drawing/2014/main" id="{BEC04393-341F-EA9D-18B0-BFEC4DD1B75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3D04510B-53EC-AEDC-AB5C-256646ECC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14" y="1099130"/>
            <a:ext cx="7447797" cy="45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5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Representação de grafos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9" y="2836654"/>
            <a:ext cx="3031852" cy="3001392"/>
          </a:xfrm>
        </p:spPr>
        <p:txBody>
          <a:bodyPr anchor="t">
            <a:normAutofit/>
          </a:bodyPr>
          <a:lstStyle/>
          <a:p>
            <a:pPr algn="just"/>
            <a:r>
              <a:rPr lang="pt-BR" sz="2000" dirty="0"/>
              <a:t>Modelo baseado no Problema de Fluxo </a:t>
            </a:r>
            <a:r>
              <a:rPr lang="pt-BR" sz="2000" i="1" dirty="0" err="1"/>
              <a:t>Multi-Commodities</a:t>
            </a:r>
            <a:endParaRPr lang="pt-BR" sz="2000" i="1" dirty="0"/>
          </a:p>
          <a:p>
            <a:pPr algn="just"/>
            <a:r>
              <a:rPr lang="pt-BR" sz="2000" dirty="0"/>
              <a:t>NP-Completo.</a:t>
            </a:r>
          </a:p>
          <a:p>
            <a:pPr algn="just"/>
            <a:endParaRPr lang="pt-BR" i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A0FBBAC-3E6E-B7AF-2770-26655D421EF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864984E-EB5B-C5B4-47C0-94A2A5C0DE1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84BD875-75E6-1920-B05C-FF6751052C5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80649832-FC01-B4C1-B928-A239A8E3E04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6" name="Imagem 15" descr="Uma imagem contendo Ícone&#10;&#10;Descrição gerada automaticamente">
            <a:extLst>
              <a:ext uri="{FF2B5EF4-FFF2-40B4-BE49-F238E27FC236}">
                <a16:creationId xmlns:a16="http://schemas.microsoft.com/office/drawing/2014/main" id="{05A3BB2C-2142-7EB6-8C02-B854332FAFF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922996F2-3C40-ED2C-F2D0-05EFEB0B4C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606" y="851780"/>
            <a:ext cx="7771785" cy="49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80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850" y="243108"/>
            <a:ext cx="11029616" cy="1188720"/>
          </a:xfrm>
        </p:spPr>
        <p:txBody>
          <a:bodyPr/>
          <a:lstStyle/>
          <a:p>
            <a:r>
              <a:rPr lang="pt-BR" dirty="0"/>
              <a:t>Cooperação e orientação à rede.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706880"/>
            <a:ext cx="11029615" cy="4268470"/>
          </a:xfrm>
        </p:spPr>
        <p:txBody>
          <a:bodyPr>
            <a:normAutofit fontScale="62500" lnSpcReduction="20000"/>
          </a:bodyPr>
          <a:lstStyle/>
          <a:p>
            <a:r>
              <a:rPr lang="pt-BR" sz="4500" dirty="0"/>
              <a:t>Cooperação:</a:t>
            </a:r>
          </a:p>
          <a:p>
            <a:pPr lvl="1"/>
            <a:r>
              <a:rPr lang="pt-BR" sz="4400" dirty="0"/>
              <a:t>Multissaltos</a:t>
            </a:r>
            <a:r>
              <a:rPr lang="pt-BR" sz="5100" dirty="0"/>
              <a:t>.</a:t>
            </a:r>
          </a:p>
          <a:p>
            <a:r>
              <a:rPr lang="pt-BR" sz="4500" dirty="0"/>
              <a:t>Orientação à rede:</a:t>
            </a:r>
          </a:p>
          <a:p>
            <a:pPr lvl="1"/>
            <a:r>
              <a:rPr lang="pt-BR" sz="4400" dirty="0"/>
              <a:t>TCP.</a:t>
            </a:r>
          </a:p>
          <a:p>
            <a:pPr lvl="2"/>
            <a:r>
              <a:rPr lang="pt-BR" sz="4400" dirty="0"/>
              <a:t>Estimativa da capacidade de vazão considerando outros fluxos.</a:t>
            </a:r>
          </a:p>
          <a:p>
            <a:pPr lvl="4"/>
            <a:r>
              <a:rPr lang="pt-BR" sz="4200" dirty="0"/>
              <a:t>Baseado RTT.</a:t>
            </a:r>
          </a:p>
          <a:p>
            <a:pPr lvl="5"/>
            <a:r>
              <a:rPr lang="pt-BR" sz="4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Carga e Mobilidade</a:t>
            </a:r>
            <a:r>
              <a:rPr lang="pt-BR" sz="3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pt-BR" sz="5100" dirty="0"/>
              <a:t>Migração.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13F4D3C-CBB1-63E0-B4E2-F3586E31F9A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699B426-8EA9-7167-BED6-A1F525193C7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E61CE98-40AA-E588-CB86-F4D0894AC96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6E09A2C-DFF7-62AE-6E36-2EAFF5A4BDE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D045284A-1B56-7B16-37E6-1C3B375029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072CD8CB-72B9-578C-B335-C60FE9816B0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0" name="Imagem 19" descr="Uma imagem contendo Ícone&#10;&#10;Descrição gerada automaticamente">
            <a:extLst>
              <a:ext uri="{FF2B5EF4-FFF2-40B4-BE49-F238E27FC236}">
                <a16:creationId xmlns:a16="http://schemas.microsoft.com/office/drawing/2014/main" id="{09462208-90D0-2E07-43F0-9D309217FD8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Cooperação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9" y="2836654"/>
            <a:ext cx="3031852" cy="3001392"/>
          </a:xfrm>
        </p:spPr>
        <p:txBody>
          <a:bodyPr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/>
              <a:t>Sem cooperação.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/>
              <a:t>Único salto.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400" dirty="0"/>
              <a:t>Multissaltos.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24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9E58E1D-A74C-B924-1FCA-B0BE738221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5441DC4-CFD4-8DA1-A1D7-2EDD1375D41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BB3C502-F570-6D2C-146C-F2A03AF8664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1A224B46-CE2D-D5FC-8FD5-8E586B3B9B7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6" name="Imagem 15" descr="Uma imagem contendo Ícone&#10;&#10;Descrição gerada automaticamente">
            <a:extLst>
              <a:ext uri="{FF2B5EF4-FFF2-40B4-BE49-F238E27FC236}">
                <a16:creationId xmlns:a16="http://schemas.microsoft.com/office/drawing/2014/main" id="{37E492F7-225A-4012-15BD-AC86BA96FA1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AB3B0446-28DF-F3ED-17FB-AFC295AC35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87" y="978407"/>
            <a:ext cx="7723364" cy="49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7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C8FF3836-0B49-16F9-933A-E8EA8AE96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17" y="559375"/>
            <a:ext cx="3888748" cy="536593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5143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Dinâmica do RTT</a:t>
            </a:r>
            <a:endParaRPr lang="pt-BR" sz="20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9" y="2336801"/>
            <a:ext cx="3031852" cy="3924230"/>
          </a:xfrm>
        </p:spPr>
        <p:txBody>
          <a:bodyPr anchor="t">
            <a:normAutofit fontScale="62500" lnSpcReduction="20000"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pt-BR" sz="3200" dirty="0">
                <a:solidFill>
                  <a:schemeClr val="bg1"/>
                </a:solidFill>
              </a:rPr>
              <a:t>Maiores vazões são indicativos de melhores condições de rede </a:t>
            </a:r>
            <a:r>
              <a:rPr lang="pt-BR" sz="3200" dirty="0">
                <a:ea typeface="Roboto" panose="02000000000000000000" pitchFamily="2" charset="0"/>
              </a:rPr>
              <a:t>(STALLINGS, 2015).</a:t>
            </a:r>
            <a:endParaRPr lang="pt-BR" sz="3200" dirty="0">
              <a:solidFill>
                <a:schemeClr val="bg1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pt-BR" sz="3200" dirty="0"/>
              <a:t>Enlaces com fio: Em função da Carga </a:t>
            </a:r>
            <a:r>
              <a:rPr lang="pt-BR" sz="3200" dirty="0">
                <a:solidFill>
                  <a:schemeClr val="bg1"/>
                </a:solidFill>
                <a:effectLst/>
              </a:rPr>
              <a:t>(CHIU; JAIN, 1989).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pt-BR" sz="3200" dirty="0"/>
              <a:t>Enlaces sem fio: Em função da distância  </a:t>
            </a:r>
            <a:r>
              <a:rPr lang="pt-BR" sz="3200" dirty="0">
                <a:effectLst/>
                <a:latin typeface="Arial" panose="020B0604020202020204" pitchFamily="34" charset="0"/>
              </a:rPr>
              <a:t>(TIAN; XU; ANSARI, 2005).</a:t>
            </a:r>
            <a:endParaRPr lang="pt-BR" sz="3200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A77ED2-7616-ED34-C877-A9316687BC96}"/>
              </a:ext>
            </a:extLst>
          </p:cNvPr>
          <p:cNvSpPr txBox="1"/>
          <p:nvPr/>
        </p:nvSpPr>
        <p:spPr>
          <a:xfrm>
            <a:off x="6249932" y="5733556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Fonte: (CHIU; JAIN, 1989).</a:t>
            </a:r>
            <a:endParaRPr lang="pt-B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6D52F6C-1E04-76B9-9427-656F06F8F6E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64055D4-2F36-4488-818B-8CC89FE6D8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D66D763-C8DB-CC16-BD45-C78A1E26BCD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AF39A082-2295-4C69-1C85-BF67E969F57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9" name="Imagem 18" descr="Uma imagem contendo Ícone&#10;&#10;Descrição gerada automaticamente">
            <a:extLst>
              <a:ext uri="{FF2B5EF4-FFF2-40B4-BE49-F238E27FC236}">
                <a16:creationId xmlns:a16="http://schemas.microsoft.com/office/drawing/2014/main" id="{0D6A8437-0396-484C-8F66-327855F14064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6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TCP VEGAS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9" y="2836654"/>
            <a:ext cx="3031852" cy="3001392"/>
          </a:xfrm>
        </p:spPr>
        <p:txBody>
          <a:bodyPr anchor="t">
            <a:normAutofit/>
          </a:bodyPr>
          <a:lstStyle/>
          <a:p>
            <a:r>
              <a:rPr lang="pt-BR" sz="2000" dirty="0"/>
              <a:t>Algoritmo de Controle de Congestionamento.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26</a:t>
            </a:fld>
            <a:endParaRPr lang="en-US"/>
          </a:p>
        </p:txBody>
      </p:sp>
      <p:pic>
        <p:nvPicPr>
          <p:cNvPr id="12" name="Imagem 11" descr="Forma&#10;&#10;Descrição gerada automaticamente com confiança média">
            <a:extLst>
              <a:ext uri="{FF2B5EF4-FFF2-40B4-BE49-F238E27FC236}">
                <a16:creationId xmlns:a16="http://schemas.microsoft.com/office/drawing/2014/main" id="{FDD3E4B3-32C5-F737-97E5-19AC25BBF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95" y="1657102"/>
            <a:ext cx="6536277" cy="3014794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F32D43-6F7F-A6EB-3BD4-4BBAC9B6406A}"/>
              </a:ext>
            </a:extLst>
          </p:cNvPr>
          <p:cNvSpPr txBox="1"/>
          <p:nvPr/>
        </p:nvSpPr>
        <p:spPr>
          <a:xfrm>
            <a:off x="5900928" y="52563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</a:rPr>
              <a:t>Fonte: </a:t>
            </a:r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</a:rPr>
              <a:t>(BRAKMO; PETERSON, 1995)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85C63566-8754-18F1-F262-884496C53B8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B6D90A5-29A9-7E05-655E-76269373DB3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7E6A3AB-2479-ADB5-1F7C-012F504B8D2F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7D921772-C227-E12F-96B3-DBB82EB06445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9" name="Imagem 18" descr="Uma imagem contendo Ícone&#10;&#10;Descrição gerada automaticamente">
            <a:extLst>
              <a:ext uri="{FF2B5EF4-FFF2-40B4-BE49-F238E27FC236}">
                <a16:creationId xmlns:a16="http://schemas.microsoft.com/office/drawing/2014/main" id="{DD75519F-004D-74F0-8163-72722330AE5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5A20DC5-6869-FF4F-9D76-37A38B49C5BD}"/>
              </a:ext>
            </a:extLst>
          </p:cNvPr>
          <p:cNvCxnSpPr>
            <a:cxnSpLocks/>
          </p:cNvCxnSpPr>
          <p:nvPr/>
        </p:nvCxnSpPr>
        <p:spPr>
          <a:xfrm>
            <a:off x="4267200" y="3267456"/>
            <a:ext cx="74980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12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Estimativa da capacidade de vazão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9" y="2836654"/>
            <a:ext cx="3031852" cy="3001392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6" name="Imagem 5" descr="Forma&#10;&#10;Descrição gerada automaticamente com confiança média">
            <a:extLst>
              <a:ext uri="{FF2B5EF4-FFF2-40B4-BE49-F238E27FC236}">
                <a16:creationId xmlns:a16="http://schemas.microsoft.com/office/drawing/2014/main" id="{D076247B-8499-C9C2-79BB-C58FA1AA4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46" y="2843212"/>
            <a:ext cx="5934075" cy="117157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ABAFD42-B2DE-540E-71D1-080A4A6790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D146479-E474-2F25-95FC-6F029F9C8DB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0094719-34FD-BDEF-2A2B-FE1B6D0F16F4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2DCD976E-A544-63AD-1216-D282E73E09A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F9C51741-D09C-4166-DBF5-5BE72F064F60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14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 fontScale="90000"/>
          </a:bodyPr>
          <a:lstStyle/>
          <a:p>
            <a:r>
              <a:rPr lang="pt-BR" dirty="0"/>
              <a:t>Cache ou backhaul?</a:t>
            </a:r>
            <a:br>
              <a:rPr lang="pt-BR" dirty="0"/>
            </a:br>
            <a:br>
              <a:rPr lang="pt-BR" dirty="0"/>
            </a:br>
            <a:r>
              <a:rPr lang="pt-BR" dirty="0"/>
              <a:t>Balanceamento de carga.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28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C7E3D9D-AFF9-6A4C-D292-243971FC228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ACC44C5-F416-AE60-741A-E5C58916B0E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4B67701-CB4D-528B-D775-4A635289969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ABE270A0-4F57-471C-2C22-449627260D0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6" name="Imagem 15" descr="Uma imagem contendo Ícone&#10;&#10;Descrição gerada automaticamente">
            <a:extLst>
              <a:ext uri="{FF2B5EF4-FFF2-40B4-BE49-F238E27FC236}">
                <a16:creationId xmlns:a16="http://schemas.microsoft.com/office/drawing/2014/main" id="{BEC04393-341F-EA9D-18B0-BFEC4DD1B75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F98DDFC-C597-3C21-738B-C5C5E81A3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8714" y="1099130"/>
            <a:ext cx="7447797" cy="459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80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Dinâmica da otimização das Requisições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29</a:t>
            </a:fld>
            <a:endParaRPr lang="en-US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5EEF0FA-D682-0343-EAF8-77A76E105E0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F386AC6-D3FE-AC7F-B4CF-222D5FACF8A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1F52EB5-CCDD-7BE4-A8A8-D999FA76542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274957AE-0F8F-A648-38C2-2D17D810661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8" name="Imagem 17" descr="Uma imagem contendo Ícone&#10;&#10;Descrição gerada automaticamente">
            <a:extLst>
              <a:ext uri="{FF2B5EF4-FFF2-40B4-BE49-F238E27FC236}">
                <a16:creationId xmlns:a16="http://schemas.microsoft.com/office/drawing/2014/main" id="{4A179AD3-8BB9-1C39-3734-F76BB416267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9CE0E213-09C1-1F9A-F0F7-2C597AEE48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187" y="791854"/>
            <a:ext cx="7363626" cy="52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92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BB33893-6BB6-E94F-CEE1-945A2840C63D}"/>
              </a:ext>
            </a:extLst>
          </p:cNvPr>
          <p:cNvSpPr txBox="1">
            <a:spLocks/>
          </p:cNvSpPr>
          <p:nvPr/>
        </p:nvSpPr>
        <p:spPr>
          <a:xfrm>
            <a:off x="581192" y="1463610"/>
            <a:ext cx="11029615" cy="363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9600" b="1" dirty="0"/>
          </a:p>
          <a:p>
            <a:r>
              <a:rPr lang="pt-BR" sz="9600" b="1" dirty="0">
                <a:solidFill>
                  <a:schemeClr val="bg1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542397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BB33893-6BB6-E94F-CEE1-945A2840C63D}"/>
              </a:ext>
            </a:extLst>
          </p:cNvPr>
          <p:cNvSpPr txBox="1">
            <a:spLocks/>
          </p:cNvSpPr>
          <p:nvPr/>
        </p:nvSpPr>
        <p:spPr>
          <a:xfrm>
            <a:off x="687391" y="2073210"/>
            <a:ext cx="11029615" cy="363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0" indent="0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700" b="1" dirty="0"/>
              <a:t>Modelo para uma política de cache cooperativa orientada à rede</a:t>
            </a:r>
            <a:endParaRPr lang="pt-BR" sz="10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20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Diagrama, Esquemático&#10;&#10;Descrição gerada automaticamente">
            <a:extLst>
              <a:ext uri="{FF2B5EF4-FFF2-40B4-BE49-F238E27FC236}">
                <a16:creationId xmlns:a16="http://schemas.microsoft.com/office/drawing/2014/main" id="{AE0B203F-A0CE-8137-405F-F32677CA08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93" y="686977"/>
            <a:ext cx="5350318" cy="578213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Variáveis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Roteamento de requisições.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31</a:t>
            </a:fld>
            <a:endParaRPr lang="en-US"/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6DDA774A-EA4D-1A3D-DE8C-2D75B6DEE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78" y="4062984"/>
            <a:ext cx="2524125" cy="552450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D6EB4E-3442-EE8F-06F7-8B74E748C13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068F3EDF-8129-42E9-D006-CF8BAA24DB9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EC8D34D-7B05-F4A0-E202-656D77F8F535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m 23" descr="Logotipo&#10;&#10;Descrição gerada automaticamente">
            <a:extLst>
              <a:ext uri="{FF2B5EF4-FFF2-40B4-BE49-F238E27FC236}">
                <a16:creationId xmlns:a16="http://schemas.microsoft.com/office/drawing/2014/main" id="{C6A7F2EF-E14C-55AE-A13A-7D9DD714A2D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5" name="Imagem 24" descr="Uma imagem contendo Ícone&#10;&#10;Descrição gerada automaticamente">
            <a:extLst>
              <a:ext uri="{FF2B5EF4-FFF2-40B4-BE49-F238E27FC236}">
                <a16:creationId xmlns:a16="http://schemas.microsoft.com/office/drawing/2014/main" id="{7083212C-E176-9D93-A502-12A44318C2DD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Variáveis</a:t>
            </a:r>
            <a:br>
              <a:rPr lang="pt-BR" dirty="0"/>
            </a:br>
            <a:br>
              <a:rPr lang="pt-BR" dirty="0"/>
            </a:br>
            <a:r>
              <a:rPr lang="pt-BR" dirty="0"/>
              <a:t>Inserção de conteúdo.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32</a:t>
            </a:fld>
            <a:endParaRPr lang="en-US"/>
          </a:p>
        </p:txBody>
      </p:sp>
      <p:pic>
        <p:nvPicPr>
          <p:cNvPr id="16" name="Imagem 15" descr="Texto&#10;&#10;Descrição gerada automaticamente">
            <a:extLst>
              <a:ext uri="{FF2B5EF4-FFF2-40B4-BE49-F238E27FC236}">
                <a16:creationId xmlns:a16="http://schemas.microsoft.com/office/drawing/2014/main" id="{0A3CBBC1-BFBD-1736-B4E0-374929DAF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87" y="4743562"/>
            <a:ext cx="3325515" cy="1180984"/>
          </a:xfrm>
          <a:prstGeom prst="rect">
            <a:avLst/>
          </a:prstGeom>
        </p:spPr>
      </p:pic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E71148EC-A54C-0410-EF53-BDA6D5612E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428" y="3169587"/>
            <a:ext cx="2285634" cy="51882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1D264F8-342D-4B87-6216-8E93EFCD78B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05963AB-DC74-A206-A974-66AE728C673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DED9DE9-D9E1-BB76-6BD3-C0A5642E4BD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A5CF9FF3-61D4-B273-07D0-DD4CDE46F2B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3" name="Imagem 22" descr="Uma imagem contendo Ícone&#10;&#10;Descrição gerada automaticamente">
            <a:extLst>
              <a:ext uri="{FF2B5EF4-FFF2-40B4-BE49-F238E27FC236}">
                <a16:creationId xmlns:a16="http://schemas.microsoft.com/office/drawing/2014/main" id="{90A54E9A-EF9E-7640-73FA-8861FFEF6924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pic>
        <p:nvPicPr>
          <p:cNvPr id="5" name="Imagem 4" descr="Diagrama, Esquemático&#10;&#10;Descrição gerada automaticamente">
            <a:extLst>
              <a:ext uri="{FF2B5EF4-FFF2-40B4-BE49-F238E27FC236}">
                <a16:creationId xmlns:a16="http://schemas.microsoft.com/office/drawing/2014/main" id="{5FB84F04-1C80-7BA7-2439-4B961AB445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0393" y="606926"/>
            <a:ext cx="5124270" cy="553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84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m 32" descr="Forma&#10;&#10;Descrição gerada automaticamente com confiança média">
            <a:extLst>
              <a:ext uri="{FF2B5EF4-FFF2-40B4-BE49-F238E27FC236}">
                <a16:creationId xmlns:a16="http://schemas.microsoft.com/office/drawing/2014/main" id="{74487015-A76B-D53B-1325-5D3FE37A9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20" y="1909068"/>
            <a:ext cx="9620250" cy="14668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A33D67C-B0E8-B144-0719-CEFDB46E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537" y="359393"/>
            <a:ext cx="11029616" cy="1188720"/>
          </a:xfrm>
        </p:spPr>
        <p:txBody>
          <a:bodyPr/>
          <a:lstStyle/>
          <a:p>
            <a:r>
              <a:rPr lang="pt-BR" dirty="0"/>
              <a:t>Função objetivo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961F67-6689-475E-DD3D-814DE997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CA56164A-1F1A-6780-A509-DE28B61EEE6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5E6834E-73A9-3501-7A6B-2CE324FA879F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0E876F2B-C66B-D653-6E09-78655E9BB19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EE22BD12-EEF8-9909-65F6-6680E310F57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6BB2AD7D-E882-5B00-9C3F-496415835F7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8" name="Imagem 27" descr="Logotipo&#10;&#10;Descrição gerada automaticamente">
            <a:extLst>
              <a:ext uri="{FF2B5EF4-FFF2-40B4-BE49-F238E27FC236}">
                <a16:creationId xmlns:a16="http://schemas.microsoft.com/office/drawing/2014/main" id="{5F15B5A8-0DB1-B576-1343-274E88D7B0F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9" name="Imagem 28" descr="Uma imagem contendo Ícone&#10;&#10;Descrição gerada automaticamente">
            <a:extLst>
              <a:ext uri="{FF2B5EF4-FFF2-40B4-BE49-F238E27FC236}">
                <a16:creationId xmlns:a16="http://schemas.microsoft.com/office/drawing/2014/main" id="{879A975D-F054-C3EC-A995-3736F3EAC4AF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  <p:pic>
        <p:nvPicPr>
          <p:cNvPr id="31" name="Imagem 30" descr="Forma&#10;&#10;Descrição gerada automaticamente com confiança média">
            <a:extLst>
              <a:ext uri="{FF2B5EF4-FFF2-40B4-BE49-F238E27FC236}">
                <a16:creationId xmlns:a16="http://schemas.microsoft.com/office/drawing/2014/main" id="{621030A3-FB65-B01D-9075-CEDAA24261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770" y="4295652"/>
            <a:ext cx="1581150" cy="1543050"/>
          </a:xfrm>
          <a:prstGeom prst="rect">
            <a:avLst/>
          </a:prstGeom>
        </p:spPr>
      </p:pic>
      <p:pic>
        <p:nvPicPr>
          <p:cNvPr id="35" name="Imagem 34" descr="Forma&#10;&#10;Descrição gerada automaticamente com confiança média">
            <a:extLst>
              <a:ext uri="{FF2B5EF4-FFF2-40B4-BE49-F238E27FC236}">
                <a16:creationId xmlns:a16="http://schemas.microsoft.com/office/drawing/2014/main" id="{6AA6B100-2AD2-7751-86AA-76CD75063F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57" y="3998774"/>
            <a:ext cx="7267575" cy="1638300"/>
          </a:xfrm>
          <a:prstGeom prst="rect">
            <a:avLst/>
          </a:prstGeom>
        </p:spPr>
      </p:pic>
      <p:pic>
        <p:nvPicPr>
          <p:cNvPr id="39" name="Imagem 38" descr="Forma&#10;&#10;Descrição gerada automaticamente com confiança média">
            <a:extLst>
              <a:ext uri="{FF2B5EF4-FFF2-40B4-BE49-F238E27FC236}">
                <a16:creationId xmlns:a16="http://schemas.microsoft.com/office/drawing/2014/main" id="{9D6BBEEB-ABDB-08F1-2D15-BB94ED39CA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201" y="2321153"/>
            <a:ext cx="5057775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1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3D67C-B0E8-B144-0719-CEFDB46E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Restrições de fluxo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D95800-915E-0DB9-A8C0-93BFD6A42D50}"/>
              </a:ext>
            </a:extLst>
          </p:cNvPr>
          <p:cNvSpPr txBox="1"/>
          <p:nvPr/>
        </p:nvSpPr>
        <p:spPr>
          <a:xfrm>
            <a:off x="767859" y="2836654"/>
            <a:ext cx="3031852" cy="3001392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t-BR" sz="2400" dirty="0">
                <a:solidFill>
                  <a:srgbClr val="FFFFFF"/>
                </a:solidFill>
              </a:rPr>
              <a:t>Única origem e destino para uma requisição.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961F67-6689-475E-DD3D-814DE997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34</a:t>
            </a:fld>
            <a:endParaRPr lang="en-US"/>
          </a:p>
        </p:txBody>
      </p:sp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BD90C69D-547D-BB3A-861A-5206A3F660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460" y="879927"/>
            <a:ext cx="5170815" cy="1252975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D4A7F08F-D2FA-1C22-E63E-A7FE1ADA9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695" y="4893916"/>
            <a:ext cx="5271243" cy="1198010"/>
          </a:xfrm>
          <a:prstGeom prst="rect">
            <a:avLst/>
          </a:prstGeom>
        </p:spPr>
      </p:pic>
      <p:pic>
        <p:nvPicPr>
          <p:cNvPr id="11" name="Imagem 10" descr="Forma&#10;&#10;Descrição gerada automaticamente com confiança média">
            <a:extLst>
              <a:ext uri="{FF2B5EF4-FFF2-40B4-BE49-F238E27FC236}">
                <a16:creationId xmlns:a16="http://schemas.microsoft.com/office/drawing/2014/main" id="{7E0DB626-9751-1A78-9793-CAAA354BE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358" y="2914404"/>
            <a:ext cx="4996580" cy="1198010"/>
          </a:xfrm>
          <a:prstGeom prst="rect">
            <a:avLst/>
          </a:prstGeom>
        </p:spPr>
      </p:pic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7ABC81C0-89B5-9003-90D5-AE015F617A90}"/>
              </a:ext>
            </a:extLst>
          </p:cNvPr>
          <p:cNvCxnSpPr>
            <a:cxnSpLocks/>
          </p:cNvCxnSpPr>
          <p:nvPr/>
        </p:nvCxnSpPr>
        <p:spPr>
          <a:xfrm>
            <a:off x="4267200" y="2450592"/>
            <a:ext cx="74980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4CF7086B-1E27-E758-7050-BF65184B104C}"/>
              </a:ext>
            </a:extLst>
          </p:cNvPr>
          <p:cNvCxnSpPr>
            <a:cxnSpLocks/>
          </p:cNvCxnSpPr>
          <p:nvPr/>
        </p:nvCxnSpPr>
        <p:spPr>
          <a:xfrm>
            <a:off x="4261104" y="4383024"/>
            <a:ext cx="74980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Imagem 14">
            <a:extLst>
              <a:ext uri="{FF2B5EF4-FFF2-40B4-BE49-F238E27FC236}">
                <a16:creationId xmlns:a16="http://schemas.microsoft.com/office/drawing/2014/main" id="{3E43F5A1-EBD0-44D7-D7D2-2342EBFE4AF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318609E0-6A43-ACD0-ADE6-F0492048C07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B85B2707-E2FE-5A5A-C203-756E3FA64214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F180F169-DB3B-DD4D-37F7-CD412274F531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9" name="Imagem 18" descr="Uma imagem contendo Ícone&#10;&#10;Descrição gerada automaticamente">
            <a:extLst>
              <a:ext uri="{FF2B5EF4-FFF2-40B4-BE49-F238E27FC236}">
                <a16:creationId xmlns:a16="http://schemas.microsoft.com/office/drawing/2014/main" id="{BA989A54-B9E7-BB45-9DB4-00DB4B6E1489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88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33D67C-B0E8-B144-0719-CEFDB46E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5"/>
            <a:ext cx="3031852" cy="858770"/>
          </a:xfrm>
        </p:spPr>
        <p:txBody>
          <a:bodyPr anchor="b">
            <a:normAutofit/>
          </a:bodyPr>
          <a:lstStyle/>
          <a:p>
            <a:r>
              <a:rPr lang="pt-BR" dirty="0"/>
              <a:t>Restrições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D95800-915E-0DB9-A8C0-93BFD6A42D50}"/>
              </a:ext>
            </a:extLst>
          </p:cNvPr>
          <p:cNvSpPr txBox="1"/>
          <p:nvPr/>
        </p:nvSpPr>
        <p:spPr>
          <a:xfrm>
            <a:off x="767859" y="2836654"/>
            <a:ext cx="3031852" cy="3001392"/>
          </a:xfrm>
          <a:prstGeom prst="rect">
            <a:avLst/>
          </a:prstGeom>
        </p:spPr>
        <p:txBody>
          <a:bodyPr rtlCol="0" anchor="t">
            <a:normAutofit/>
          </a:bodyPr>
          <a:lstStyle/>
          <a:p>
            <a:pPr>
              <a:spcAft>
                <a:spcPts val="600"/>
              </a:spcAft>
            </a:pPr>
            <a:endParaRPr lang="pt-BR" sz="2400" dirty="0">
              <a:solidFill>
                <a:srgbClr val="FFFFFF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4961F67-6689-475E-DD3D-814DE9976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0E257A43-FA85-8E6A-004A-F2A274062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20259" y="2145792"/>
            <a:ext cx="3031852" cy="3844654"/>
          </a:xfrm>
        </p:spPr>
        <p:txBody>
          <a:bodyPr anchor="t">
            <a:normAutofit fontScale="85000"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dirty="0"/>
              <a:t>Capacidade de Armazenamento.</a:t>
            </a:r>
          </a:p>
          <a:p>
            <a:pPr algn="just"/>
            <a:r>
              <a:rPr lang="pt-BR" sz="2400" i="1" dirty="0"/>
              <a:t>Definida pelo MNO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BR" sz="2400" i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i="1" dirty="0"/>
              <a:t>Qualidade de Serviço</a:t>
            </a:r>
          </a:p>
          <a:p>
            <a:pPr algn="just"/>
            <a:r>
              <a:rPr lang="pt-BR" sz="2400" i="1" dirty="0"/>
              <a:t>Definida pelo SLA (provedor de serviço).</a:t>
            </a:r>
          </a:p>
          <a:p>
            <a:pPr marL="342900" indent="-342900" algn="just">
              <a:buFont typeface="Wingdings" panose="05000000000000000000" pitchFamily="2" charset="2"/>
              <a:buChar char="§"/>
            </a:pPr>
            <a:endParaRPr lang="pt-BR" sz="2400" i="1" dirty="0"/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pt-BR" sz="2400" i="1" dirty="0"/>
              <a:t>Única Origem.</a:t>
            </a:r>
          </a:p>
        </p:txBody>
      </p:sp>
      <p:pic>
        <p:nvPicPr>
          <p:cNvPr id="8" name="Imagem 7" descr="Forma&#10;&#10;Descrição gerada automaticamente com confiança média">
            <a:extLst>
              <a:ext uri="{FF2B5EF4-FFF2-40B4-BE49-F238E27FC236}">
                <a16:creationId xmlns:a16="http://schemas.microsoft.com/office/drawing/2014/main" id="{F88B5496-79A5-DC55-48E0-535C0F02C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0" y="4715385"/>
            <a:ext cx="2655859" cy="1275061"/>
          </a:xfrm>
          <a:prstGeom prst="rect">
            <a:avLst/>
          </a:prstGeom>
        </p:spPr>
      </p:pic>
      <p:pic>
        <p:nvPicPr>
          <p:cNvPr id="9" name="Imagem 8" descr="Forma&#10;&#10;Descrição gerada automaticamente com confiança média">
            <a:extLst>
              <a:ext uri="{FF2B5EF4-FFF2-40B4-BE49-F238E27FC236}">
                <a16:creationId xmlns:a16="http://schemas.microsoft.com/office/drawing/2014/main" id="{80E9A26F-A9A8-FCAD-1B22-8DDE1AD9B6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176" y="3005232"/>
            <a:ext cx="5850163" cy="943574"/>
          </a:xfrm>
          <a:prstGeom prst="rect">
            <a:avLst/>
          </a:prstGeom>
        </p:spPr>
      </p:pic>
      <p:pic>
        <p:nvPicPr>
          <p:cNvPr id="10" name="Imagem 9" descr="Forma&#10;&#10;Descrição gerada automaticamente com confiança média">
            <a:extLst>
              <a:ext uri="{FF2B5EF4-FFF2-40B4-BE49-F238E27FC236}">
                <a16:creationId xmlns:a16="http://schemas.microsoft.com/office/drawing/2014/main" id="{82052DE9-C061-71C9-0A7A-D89DBDF8E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248" y="1225745"/>
            <a:ext cx="3453091" cy="1062888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D422C4CD-C372-8F67-63F9-79352D28EEF3}"/>
              </a:ext>
            </a:extLst>
          </p:cNvPr>
          <p:cNvCxnSpPr>
            <a:cxnSpLocks/>
          </p:cNvCxnSpPr>
          <p:nvPr/>
        </p:nvCxnSpPr>
        <p:spPr>
          <a:xfrm>
            <a:off x="4267200" y="2450592"/>
            <a:ext cx="74980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ECFBA6BD-68DA-AF43-B690-7EAB2F28AB25}"/>
              </a:ext>
            </a:extLst>
          </p:cNvPr>
          <p:cNvCxnSpPr>
            <a:cxnSpLocks/>
          </p:cNvCxnSpPr>
          <p:nvPr/>
        </p:nvCxnSpPr>
        <p:spPr>
          <a:xfrm>
            <a:off x="4261104" y="4383024"/>
            <a:ext cx="749808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Imagem 17">
            <a:extLst>
              <a:ext uri="{FF2B5EF4-FFF2-40B4-BE49-F238E27FC236}">
                <a16:creationId xmlns:a16="http://schemas.microsoft.com/office/drawing/2014/main" id="{ED171589-D4C8-71CD-0C5A-B76E5E6B535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3D2DEC7-CDF6-15BD-5AF0-8AEECFEC046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21B90B95-9BDD-070B-6E48-428A701C1E3A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08655A2D-30ED-5527-55C9-E823B01F5782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2" name="Imagem 21" descr="Uma imagem contendo Ícone&#10;&#10;Descrição gerada automaticamente">
            <a:extLst>
              <a:ext uri="{FF2B5EF4-FFF2-40B4-BE49-F238E27FC236}">
                <a16:creationId xmlns:a16="http://schemas.microsoft.com/office/drawing/2014/main" id="{91CDE23B-B276-23D8-20B4-D8451D3DB2F4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BB33893-6BB6-E94F-CEE1-945A2840C63D}"/>
              </a:ext>
            </a:extLst>
          </p:cNvPr>
          <p:cNvSpPr txBox="1">
            <a:spLocks/>
          </p:cNvSpPr>
          <p:nvPr/>
        </p:nvSpPr>
        <p:spPr>
          <a:xfrm>
            <a:off x="979999" y="1439226"/>
            <a:ext cx="11029615" cy="363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700" b="1" dirty="0"/>
              <a:t>Resultados e </a:t>
            </a:r>
            <a:r>
              <a:rPr lang="pt-BR" sz="10700" b="1" dirty="0">
                <a:solidFill>
                  <a:schemeClr val="bg1"/>
                </a:solidFill>
              </a:rPr>
              <a:t>Discussões</a:t>
            </a:r>
          </a:p>
        </p:txBody>
      </p:sp>
    </p:spTree>
    <p:extLst>
      <p:ext uri="{BB962C8B-B14F-4D97-AF65-F5344CB8AC3E}">
        <p14:creationId xmlns:p14="http://schemas.microsoft.com/office/powerpoint/2010/main" val="108261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Simulação numérica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9" y="2836654"/>
            <a:ext cx="3031852" cy="3001392"/>
          </a:xfrm>
        </p:spPr>
        <p:txBody>
          <a:bodyPr anchor="t">
            <a:normAutofit/>
          </a:bodyPr>
          <a:lstStyle/>
          <a:p>
            <a:r>
              <a:rPr lang="pt-BR" sz="2000" dirty="0"/>
              <a:t>Simulador de Evento Discretos.</a:t>
            </a:r>
          </a:p>
          <a:p>
            <a:r>
              <a:rPr lang="pt-BR" sz="2000" dirty="0"/>
              <a:t>Solucionador: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37</a:t>
            </a:fld>
            <a:endParaRPr lang="en-US"/>
          </a:p>
        </p:txBody>
      </p:sp>
      <p:pic>
        <p:nvPicPr>
          <p:cNvPr id="12" name="Imagem 11" descr="Interface gráfica do usuário, Logotipo&#10;&#10;Descrição gerada automaticamente">
            <a:extLst>
              <a:ext uri="{FF2B5EF4-FFF2-40B4-BE49-F238E27FC236}">
                <a16:creationId xmlns:a16="http://schemas.microsoft.com/office/drawing/2014/main" id="{9356526C-8C78-C8AF-0781-5F3C51981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29" y="4108704"/>
            <a:ext cx="3328416" cy="1426464"/>
          </a:xfrm>
          <a:prstGeom prst="rect">
            <a:avLst/>
          </a:prstGeom>
        </p:spPr>
      </p:pic>
      <p:pic>
        <p:nvPicPr>
          <p:cNvPr id="6" name="Imagem 5" descr="Tabela&#10;&#10;Descrição gerada automaticamente">
            <a:extLst>
              <a:ext uri="{FF2B5EF4-FFF2-40B4-BE49-F238E27FC236}">
                <a16:creationId xmlns:a16="http://schemas.microsoft.com/office/drawing/2014/main" id="{2FA8158B-ED50-5079-2273-9CBD6AF80D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476" y="596969"/>
            <a:ext cx="5317524" cy="483306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DC8AB59-1136-2940-A694-B49BD20B463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F401B6D-0D85-01F4-C150-68769DD11FF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80456DE-D903-B6A8-1E71-88603A707E3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3AAB65F4-28D0-2995-6AA3-C345523A126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8F38099D-DA0F-DA42-B976-A55CB4BC73DB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1DF7382-E21D-CE0F-1682-081D60C2C48A}"/>
              </a:ext>
            </a:extLst>
          </p:cNvPr>
          <p:cNvSpPr txBox="1"/>
          <p:nvPr/>
        </p:nvSpPr>
        <p:spPr>
          <a:xfrm>
            <a:off x="4589219" y="5430034"/>
            <a:ext cx="6751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SHENG et al., 2016; DEHGHAN et al., 2017; KHREISHAH; CHAKARESKI; GHARAIBEH, 2016; JIANG; FENG; QIN, 2017; SHANMUGAM et al., 2013;SHENG et al., 2016; JIANG; FENG; QIN, 2017; KAMEL; HAMOUDA; YOUSSEF, 2016; HARUTYUNYAN; BRADAI; RIGGIO, 2018;ITU, 2017; SENA et al., 2016; BRESLAU et al., 1999</a:t>
            </a:r>
            <a:endParaRPr lang="pt-B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68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Métricas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068923"/>
            <a:ext cx="11029615" cy="3634486"/>
          </a:xfrm>
        </p:spPr>
        <p:txBody>
          <a:bodyPr>
            <a:normAutofit/>
          </a:bodyPr>
          <a:lstStyle/>
          <a:p>
            <a:r>
              <a:rPr lang="pt-BR" sz="2800" dirty="0"/>
              <a:t>Proporção de Cache hit e Cache Miss.</a:t>
            </a:r>
          </a:p>
          <a:p>
            <a:r>
              <a:rPr lang="pt-BR" sz="2800" dirty="0"/>
              <a:t>Uso da Capacidade de Armazenamento Total.</a:t>
            </a:r>
          </a:p>
          <a:p>
            <a:r>
              <a:rPr lang="pt-BR" sz="2800" dirty="0"/>
              <a:t>Latência:</a:t>
            </a:r>
          </a:p>
          <a:p>
            <a:pPr lvl="1"/>
            <a:r>
              <a:rPr lang="pt-BR" sz="2800" dirty="0"/>
              <a:t>Latência Média.</a:t>
            </a:r>
          </a:p>
          <a:p>
            <a:pPr lvl="1"/>
            <a:r>
              <a:rPr lang="pt-BR" sz="2800" dirty="0"/>
              <a:t>Latência Total da Rede.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BCF879-3CF7-473C-57FC-4E1AE41931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8584076-7049-05F3-4048-D30B06B33AA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8705DFE-662E-B818-5086-1DD162A854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D563CB-4957-7C93-55C1-49D56052D3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5A1C9EF-59E2-2057-9F11-3A67F177145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A1DAE6C4-C8DE-BED0-3A75-A72D727A6CE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3" name="Imagem 12" descr="Uma imagem contendo Ícone&#10;&#10;Descrição gerada automaticamente">
            <a:extLst>
              <a:ext uri="{FF2B5EF4-FFF2-40B4-BE49-F238E27FC236}">
                <a16:creationId xmlns:a16="http://schemas.microsoft.com/office/drawing/2014/main" id="{F0126F4B-BACC-6563-CEF5-52C9E9856F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1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154"/>
            <a:ext cx="11029615" cy="3634486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2800" dirty="0"/>
              <a:t>Análise do modelo proposto:</a:t>
            </a:r>
          </a:p>
          <a:p>
            <a:pPr lvl="2" algn="just"/>
            <a:r>
              <a:rPr lang="pt-BR" sz="2700" dirty="0"/>
              <a:t>Distribuição de popularidade.</a:t>
            </a:r>
          </a:p>
          <a:p>
            <a:pPr lvl="2" algn="just"/>
            <a:r>
              <a:rPr lang="pt-BR" sz="2700" dirty="0"/>
              <a:t>Capacidade total de armazenamento.</a:t>
            </a:r>
            <a:endParaRPr lang="pt-BR" sz="2600" dirty="0"/>
          </a:p>
          <a:p>
            <a:pPr algn="just"/>
            <a:r>
              <a:rPr lang="pt-BR" sz="2800" dirty="0"/>
              <a:t>Análise de desempenho do modelo proposto:</a:t>
            </a:r>
          </a:p>
          <a:p>
            <a:pPr lvl="1" algn="just"/>
            <a:r>
              <a:rPr lang="pt-BR" sz="2500" dirty="0"/>
              <a:t>Comparação com estratégias da literatura:	</a:t>
            </a:r>
          </a:p>
          <a:p>
            <a:pPr lvl="2" algn="just"/>
            <a:r>
              <a:rPr lang="pt-BR" sz="2400" dirty="0"/>
              <a:t>Único salto.</a:t>
            </a:r>
          </a:p>
          <a:p>
            <a:pPr lvl="2" algn="just"/>
            <a:r>
              <a:rPr lang="pt-BR" sz="2400" dirty="0"/>
              <a:t>Multissaltos.</a:t>
            </a:r>
          </a:p>
          <a:p>
            <a:endParaRPr lang="pt-BR" sz="2800" dirty="0"/>
          </a:p>
          <a:p>
            <a:pPr lvl="1"/>
            <a:endParaRPr lang="pt-BR" sz="25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EBCF879-3CF7-473C-57FC-4E1AE41931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8584076-7049-05F3-4048-D30B06B33AA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58705DFE-662E-B818-5086-1DD162A8545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DD563CB-4957-7C93-55C1-49D56052D30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5A1C9EF-59E2-2057-9F11-3A67F177145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A1DAE6C4-C8DE-BED0-3A75-A72D727A6CE6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3" name="Imagem 12" descr="Uma imagem contendo Ícone&#10;&#10;Descrição gerada automaticamente">
            <a:extLst>
              <a:ext uri="{FF2B5EF4-FFF2-40B4-BE49-F238E27FC236}">
                <a16:creationId xmlns:a16="http://schemas.microsoft.com/office/drawing/2014/main" id="{F0126F4B-BACC-6563-CEF5-52C9E9856F2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9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2064" y="2836653"/>
            <a:ext cx="3665912" cy="3308115"/>
          </a:xfrm>
        </p:spPr>
        <p:txBody>
          <a:bodyPr anchor="t">
            <a:normAutofit/>
          </a:bodyPr>
          <a:lstStyle/>
          <a:p>
            <a:pPr algn="just"/>
            <a:endParaRPr lang="pt-BR" sz="8000" i="1" dirty="0"/>
          </a:p>
          <a:p>
            <a:pPr algn="just"/>
            <a:endParaRPr lang="pt-BR" sz="8000" i="1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4F67C91-01DC-11B2-59A5-218FCE9B572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7407DD4-51D0-91A8-43ED-0978D4EF0C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469D0BD-6FE5-B21C-66C3-3793D0B6D42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66ECA83A-F56C-167C-7CE0-0A2A5AB0C51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22915D83-A521-2E9A-3BEE-A4563C635DC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CA3B764-6704-525D-2EA9-A43E43070C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2680" y="1056500"/>
            <a:ext cx="6541461" cy="474499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AAA42081-4F19-550F-5C91-D367410991DA}"/>
              </a:ext>
            </a:extLst>
          </p:cNvPr>
          <p:cNvSpPr txBox="1"/>
          <p:nvPr/>
        </p:nvSpPr>
        <p:spPr>
          <a:xfrm>
            <a:off x="767859" y="2967334"/>
            <a:ext cx="31213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b="1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45% </a:t>
            </a:r>
            <a:r>
              <a:rPr lang="pt-BR" sz="2000" dirty="0">
                <a:solidFill>
                  <a:schemeClr val="bg1">
                    <a:lumMod val="95000"/>
                  </a:schemeClr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mais usuários em relação ao ano de 2020 (ERICSSON, 2020). </a:t>
            </a:r>
            <a:endParaRPr lang="pt-BR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39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23144-0FD1-4EAE-88B8-1B9A19271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600" y="1853754"/>
            <a:ext cx="10021214" cy="36344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9600" b="1" dirty="0"/>
              <a:t>Análise do modelo para política orientada à rede</a:t>
            </a:r>
            <a:endParaRPr lang="pt-BR" sz="107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828BA5-3131-40BA-A9B8-EBE4B185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39746C-4D34-0C0B-290F-3D745E9D912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0F8DDDF-2ACD-7F5E-DAEE-1DBB58AA0795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1102086-BCC3-C8E4-E0EA-882C0C7D5D4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344F6D2-D77D-B0B8-2018-93575B85F83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CCE9B46-1814-21CF-213C-CF7DE1EBBEF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D09D7D68-0E2F-5E5A-AD7E-45D2D104320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3543AA75-A0A1-1826-44B8-74B95E65A53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4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D81FF-58ED-99C3-AAC1-538E3654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7" y="68957"/>
            <a:ext cx="11029616" cy="1188720"/>
          </a:xfrm>
        </p:spPr>
        <p:txBody>
          <a:bodyPr/>
          <a:lstStyle/>
          <a:p>
            <a:r>
              <a:rPr lang="pt-BR" dirty="0"/>
              <a:t>Popularidade do conteúdo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70013D-0215-46A3-A5D1-14D2A3575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0517C48-A314-667C-E6FA-3E211F34BE34}"/>
              </a:ext>
            </a:extLst>
          </p:cNvPr>
          <p:cNvSpPr txBox="1"/>
          <p:nvPr/>
        </p:nvSpPr>
        <p:spPr>
          <a:xfrm>
            <a:off x="2221707" y="3523540"/>
            <a:ext cx="120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b="1" dirty="0">
                <a:solidFill>
                  <a:srgbClr val="0070C0"/>
                </a:solidFill>
                <a:ea typeface="Roboto" panose="02000000000000000000" pitchFamily="2" charset="0"/>
              </a:rPr>
              <a:t>α</a:t>
            </a:r>
            <a:r>
              <a:rPr lang="pt-BR" sz="2000" b="1" dirty="0">
                <a:solidFill>
                  <a:srgbClr val="0070C0"/>
                </a:solidFill>
                <a:ea typeface="Roboto" panose="02000000000000000000" pitchFamily="2" charset="0"/>
              </a:rPr>
              <a:t> = 0,4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F2CA466-6A38-8716-001B-99B5A1031A7A}"/>
              </a:ext>
            </a:extLst>
          </p:cNvPr>
          <p:cNvSpPr txBox="1"/>
          <p:nvPr/>
        </p:nvSpPr>
        <p:spPr>
          <a:xfrm>
            <a:off x="5661594" y="3588575"/>
            <a:ext cx="120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b="1" dirty="0">
                <a:solidFill>
                  <a:srgbClr val="0070C0"/>
                </a:solidFill>
                <a:ea typeface="Roboto" panose="02000000000000000000" pitchFamily="2" charset="0"/>
              </a:rPr>
              <a:t>α</a:t>
            </a:r>
            <a:r>
              <a:rPr lang="pt-BR" sz="2000" b="1" dirty="0">
                <a:solidFill>
                  <a:srgbClr val="0070C0"/>
                </a:solidFill>
                <a:ea typeface="Roboto" panose="02000000000000000000" pitchFamily="2" charset="0"/>
              </a:rPr>
              <a:t> = 0,6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76CCAFB-6738-6E9E-7346-203935C70C8C}"/>
              </a:ext>
            </a:extLst>
          </p:cNvPr>
          <p:cNvSpPr txBox="1"/>
          <p:nvPr/>
        </p:nvSpPr>
        <p:spPr>
          <a:xfrm>
            <a:off x="5554589" y="6258729"/>
            <a:ext cx="120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b="1" dirty="0">
                <a:solidFill>
                  <a:srgbClr val="0070C0"/>
                </a:solidFill>
                <a:ea typeface="Roboto" panose="02000000000000000000" pitchFamily="2" charset="0"/>
              </a:rPr>
              <a:t>α</a:t>
            </a:r>
            <a:r>
              <a:rPr lang="pt-BR" sz="2000" b="1" dirty="0">
                <a:solidFill>
                  <a:srgbClr val="0070C0"/>
                </a:solidFill>
                <a:ea typeface="Roboto" panose="02000000000000000000" pitchFamily="2" charset="0"/>
              </a:rPr>
              <a:t> = 1,0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AA0B9BA-1383-F2CA-20EA-839D08E32EFA}"/>
              </a:ext>
            </a:extLst>
          </p:cNvPr>
          <p:cNvSpPr txBox="1"/>
          <p:nvPr/>
        </p:nvSpPr>
        <p:spPr>
          <a:xfrm>
            <a:off x="9874716" y="4912018"/>
            <a:ext cx="120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b="1" dirty="0">
                <a:solidFill>
                  <a:srgbClr val="0070C0"/>
                </a:solidFill>
                <a:ea typeface="Roboto" panose="02000000000000000000" pitchFamily="2" charset="0"/>
              </a:rPr>
              <a:t>α</a:t>
            </a:r>
            <a:r>
              <a:rPr lang="pt-BR" sz="2000" b="1" dirty="0">
                <a:solidFill>
                  <a:srgbClr val="0070C0"/>
                </a:solidFill>
                <a:ea typeface="Roboto" panose="02000000000000000000" pitchFamily="2" charset="0"/>
              </a:rPr>
              <a:t> = 1,2</a:t>
            </a: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B4E64B8B-15A6-2F5A-B73C-ACAC4AB547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50" y="1217306"/>
            <a:ext cx="3339580" cy="2384619"/>
          </a:xfrm>
          <a:prstGeom prst="rect">
            <a:avLst/>
          </a:prstGeom>
        </p:spPr>
      </p:pic>
      <p:pic>
        <p:nvPicPr>
          <p:cNvPr id="13" name="Imagem 12" descr="Gráfico, Histograma&#10;&#10;Descrição gerada automaticamente">
            <a:extLst>
              <a:ext uri="{FF2B5EF4-FFF2-40B4-BE49-F238E27FC236}">
                <a16:creationId xmlns:a16="http://schemas.microsoft.com/office/drawing/2014/main" id="{A1242EC8-69B0-E88D-797F-74530D750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835" y="1265800"/>
            <a:ext cx="3353714" cy="2394711"/>
          </a:xfrm>
          <a:prstGeom prst="rect">
            <a:avLst/>
          </a:prstGeom>
        </p:spPr>
      </p:pic>
      <p:pic>
        <p:nvPicPr>
          <p:cNvPr id="15" name="Imagem 14" descr="Gráfico, Histograma&#10;&#10;Descrição gerada automaticamente">
            <a:extLst>
              <a:ext uri="{FF2B5EF4-FFF2-40B4-BE49-F238E27FC236}">
                <a16:creationId xmlns:a16="http://schemas.microsoft.com/office/drawing/2014/main" id="{D428D452-37FB-5794-E2F5-6F11D83644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84" y="3921455"/>
            <a:ext cx="3353715" cy="2394712"/>
          </a:xfrm>
          <a:prstGeom prst="rect">
            <a:avLst/>
          </a:prstGeom>
        </p:spPr>
      </p:pic>
      <p:pic>
        <p:nvPicPr>
          <p:cNvPr id="17" name="Imagem 16" descr="Gráfico, Histograma&#10;&#10;Descrição gerada automaticamente">
            <a:extLst>
              <a:ext uri="{FF2B5EF4-FFF2-40B4-BE49-F238E27FC236}">
                <a16:creationId xmlns:a16="http://schemas.microsoft.com/office/drawing/2014/main" id="{C05C7814-07AC-3590-BB59-4AADFDCEC5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817" y="3948850"/>
            <a:ext cx="3234909" cy="2309879"/>
          </a:xfrm>
          <a:prstGeom prst="rect">
            <a:avLst/>
          </a:prstGeom>
        </p:spPr>
      </p:pic>
      <p:pic>
        <p:nvPicPr>
          <p:cNvPr id="19" name="Imagem 18" descr="Gráfico, Histograma&#10;&#10;Descrição gerada automaticamente">
            <a:extLst>
              <a:ext uri="{FF2B5EF4-FFF2-40B4-BE49-F238E27FC236}">
                <a16:creationId xmlns:a16="http://schemas.microsoft.com/office/drawing/2014/main" id="{39A81A04-FA20-012D-987F-10BE20E527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7976" y="2602140"/>
            <a:ext cx="3234909" cy="2309878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D5B5C7D-1DF5-B171-934F-6F1121950A1F}"/>
              </a:ext>
            </a:extLst>
          </p:cNvPr>
          <p:cNvPicPr>
            <a:picLocks noChangeAspect="1"/>
          </p:cNvPicPr>
          <p:nvPr/>
        </p:nvPicPr>
        <p:blipFill>
          <a:blip r:embed="rId8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7E16F20-EB41-7FDA-022A-95736BE7B0D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6B5FC66-1E33-0EF6-D2E9-011391D239ED}"/>
              </a:ext>
            </a:extLst>
          </p:cNvPr>
          <p:cNvSpPr txBox="1"/>
          <p:nvPr/>
        </p:nvSpPr>
        <p:spPr>
          <a:xfrm>
            <a:off x="2007019" y="6258729"/>
            <a:ext cx="120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b="1" dirty="0">
                <a:solidFill>
                  <a:srgbClr val="0070C0"/>
                </a:solidFill>
                <a:ea typeface="Roboto" panose="02000000000000000000" pitchFamily="2" charset="0"/>
              </a:rPr>
              <a:t>α</a:t>
            </a:r>
            <a:r>
              <a:rPr lang="pt-BR" sz="2000" b="1" dirty="0">
                <a:solidFill>
                  <a:srgbClr val="0070C0"/>
                </a:solidFill>
                <a:ea typeface="Roboto" panose="02000000000000000000" pitchFamily="2" charset="0"/>
              </a:rPr>
              <a:t> = 0,8</a:t>
            </a:r>
          </a:p>
        </p:txBody>
      </p:sp>
    </p:spTree>
    <p:extLst>
      <p:ext uri="{BB962C8B-B14F-4D97-AF65-F5344CB8AC3E}">
        <p14:creationId xmlns:p14="http://schemas.microsoft.com/office/powerpoint/2010/main" val="56443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828BA5-3131-40BA-A9B8-EBE4B185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DA4D235-F456-D7F4-7651-98C62EA7E04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9566" y="1"/>
            <a:ext cx="9604400" cy="685799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CDAC65-A2E5-0630-865B-C496A8758C78}"/>
              </a:ext>
            </a:extLst>
          </p:cNvPr>
          <p:cNvSpPr txBox="1"/>
          <p:nvPr/>
        </p:nvSpPr>
        <p:spPr>
          <a:xfrm>
            <a:off x="3852672" y="322760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/>
                <a:latin typeface="Arial" panose="020B0604020202020204" pitchFamily="34" charset="0"/>
              </a:rPr>
              <a:t>0, 83 </a:t>
            </a:r>
            <a:endParaRPr lang="pt-BR" sz="3200" b="1" dirty="0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AB68D5-7ECD-E458-83F2-94BBBB6D93EF}"/>
              </a:ext>
            </a:extLst>
          </p:cNvPr>
          <p:cNvSpPr txBox="1"/>
          <p:nvPr/>
        </p:nvSpPr>
        <p:spPr>
          <a:xfrm>
            <a:off x="3852672" y="132141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/>
                <a:latin typeface="Arial" panose="020B0604020202020204" pitchFamily="34" charset="0"/>
              </a:rPr>
              <a:t>0, 64</a:t>
            </a:r>
            <a:endParaRPr lang="pt-BR" sz="3200" b="1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31BE05B-95C6-927D-0BBB-ED2FEC1EB9F4}"/>
              </a:ext>
            </a:extLst>
          </p:cNvPr>
          <p:cNvSpPr txBox="1"/>
          <p:nvPr/>
        </p:nvSpPr>
        <p:spPr>
          <a:xfrm>
            <a:off x="3938016" y="517104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/>
                <a:latin typeface="Arial" panose="020B0604020202020204" pitchFamily="34" charset="0"/>
              </a:rPr>
              <a:t>0, 36</a:t>
            </a:r>
            <a:endParaRPr lang="pt-BR" sz="3200" b="1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297FAEA-68D2-FB17-9939-0828F4A2CFC1}"/>
              </a:ext>
            </a:extLst>
          </p:cNvPr>
          <p:cNvSpPr txBox="1"/>
          <p:nvPr/>
        </p:nvSpPr>
        <p:spPr>
          <a:xfrm>
            <a:off x="272903" y="513747"/>
            <a:ext cx="1209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b="1" dirty="0">
                <a:solidFill>
                  <a:srgbClr val="0070C0"/>
                </a:solidFill>
                <a:ea typeface="Roboto" panose="02000000000000000000" pitchFamily="2" charset="0"/>
              </a:rPr>
              <a:t>α</a:t>
            </a:r>
            <a:r>
              <a:rPr lang="pt-BR" sz="2800" b="1" dirty="0">
                <a:solidFill>
                  <a:srgbClr val="0070C0"/>
                </a:solidFill>
                <a:ea typeface="Roboto" panose="02000000000000000000" pitchFamily="2" charset="0"/>
              </a:rPr>
              <a:t> =0,4</a:t>
            </a:r>
          </a:p>
        </p:txBody>
      </p:sp>
    </p:spTree>
    <p:extLst>
      <p:ext uri="{BB962C8B-B14F-4D97-AF65-F5344CB8AC3E}">
        <p14:creationId xmlns:p14="http://schemas.microsoft.com/office/powerpoint/2010/main" val="225053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C82A236-7C97-E296-7236-D6151B42A04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039" y="8163"/>
            <a:ext cx="9592970" cy="6849836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828BA5-3131-40BA-A9B8-EBE4B185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346E82D-FE08-53C5-D3B7-57A55AEBBF9F}"/>
              </a:ext>
            </a:extLst>
          </p:cNvPr>
          <p:cNvSpPr txBox="1"/>
          <p:nvPr/>
        </p:nvSpPr>
        <p:spPr>
          <a:xfrm>
            <a:off x="3564093" y="4045292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/>
                <a:latin typeface="Arial" panose="020B0604020202020204" pitchFamily="34" charset="0"/>
              </a:rPr>
              <a:t>0, 62</a:t>
            </a:r>
            <a:endParaRPr lang="pt-BR" sz="32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C62AEE-A7FE-FE46-78D2-CFFF5AF496C1}"/>
              </a:ext>
            </a:extLst>
          </p:cNvPr>
          <p:cNvSpPr txBox="1"/>
          <p:nvPr/>
        </p:nvSpPr>
        <p:spPr>
          <a:xfrm>
            <a:off x="3564093" y="188053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/>
                <a:latin typeface="Arial" panose="020B0604020202020204" pitchFamily="34" charset="0"/>
              </a:rPr>
              <a:t>0, 86</a:t>
            </a:r>
            <a:endParaRPr lang="pt-BR" sz="32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4422AE1-E2B2-C824-E5EE-1996FE9C3B00}"/>
              </a:ext>
            </a:extLst>
          </p:cNvPr>
          <p:cNvSpPr txBox="1"/>
          <p:nvPr/>
        </p:nvSpPr>
        <p:spPr>
          <a:xfrm>
            <a:off x="3564093" y="531734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/>
                <a:latin typeface="Arial" panose="020B0604020202020204" pitchFamily="34" charset="0"/>
              </a:rPr>
              <a:t>0, 14</a:t>
            </a:r>
            <a:endParaRPr lang="pt-BR" sz="3200" b="1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496430B-5603-CA2B-CC9A-5DFA5B852171}"/>
              </a:ext>
            </a:extLst>
          </p:cNvPr>
          <p:cNvSpPr txBox="1"/>
          <p:nvPr/>
        </p:nvSpPr>
        <p:spPr>
          <a:xfrm>
            <a:off x="272903" y="513747"/>
            <a:ext cx="1209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800" b="1" dirty="0">
                <a:solidFill>
                  <a:srgbClr val="0070C0"/>
                </a:solidFill>
                <a:ea typeface="Roboto" panose="02000000000000000000" pitchFamily="2" charset="0"/>
              </a:rPr>
              <a:t>α</a:t>
            </a:r>
            <a:r>
              <a:rPr lang="pt-BR" sz="2800" b="1" dirty="0">
                <a:solidFill>
                  <a:srgbClr val="0070C0"/>
                </a:solidFill>
                <a:ea typeface="Roboto" panose="02000000000000000000" pitchFamily="2" charset="0"/>
              </a:rPr>
              <a:t> =1,2</a:t>
            </a:r>
          </a:p>
        </p:txBody>
      </p:sp>
    </p:spTree>
    <p:extLst>
      <p:ext uri="{BB962C8B-B14F-4D97-AF65-F5344CB8AC3E}">
        <p14:creationId xmlns:p14="http://schemas.microsoft.com/office/powerpoint/2010/main" val="40436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8AF71D-6B2A-CE82-1A44-14B994F9E0E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4588" y="1179829"/>
            <a:ext cx="6523677" cy="4658215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04C4AD-7A6C-3809-1782-6A317860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Popularidade do conteúdo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8ECF6D2-7436-AC5D-4ADB-1178C668B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9" y="2836654"/>
            <a:ext cx="3031852" cy="3001392"/>
          </a:xfrm>
        </p:spPr>
        <p:txBody>
          <a:bodyPr/>
          <a:lstStyle/>
          <a:p>
            <a:r>
              <a:rPr lang="pt-BR" sz="2000" dirty="0">
                <a:solidFill>
                  <a:schemeClr val="bg1"/>
                </a:solidFill>
              </a:rPr>
              <a:t>50% &lt;= 4 </a:t>
            </a:r>
            <a:r>
              <a:rPr lang="pt-BR" sz="2000" dirty="0" err="1">
                <a:solidFill>
                  <a:schemeClr val="bg1"/>
                </a:solidFill>
              </a:rPr>
              <a:t>ms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>
                <a:solidFill>
                  <a:schemeClr val="bg1"/>
                </a:solidFill>
                <a:ea typeface="Roboto" panose="02000000000000000000" pitchFamily="2" charset="0"/>
              </a:rPr>
              <a:t>(ITU, 2015).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95º percentil: 7,2 </a:t>
            </a:r>
            <a:r>
              <a:rPr lang="pt-BR" sz="2000" dirty="0" err="1">
                <a:solidFill>
                  <a:schemeClr val="bg1"/>
                </a:solidFill>
              </a:rPr>
              <a:t>ms</a:t>
            </a:r>
            <a:endParaRPr lang="pt-BR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809778-8F7E-1FED-E6DC-2A2282C5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44</a:t>
            </a:fld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2A8E3FA-B6B2-0AF1-BC0C-3BD8D37D3F6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6E2372B-5BCE-ED26-A0B5-0B0F6A38D4D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94042C9-26D2-4985-9511-04EE26524A32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CA9D1DCD-6A52-1FE5-9EDA-EE3AAFAEC9ED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AE7D8CE1-9ADE-689F-B6D1-EED74B009648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8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Gráfico, Histograma&#10;&#10;Descrição gerada automaticamente">
            <a:extLst>
              <a:ext uri="{FF2B5EF4-FFF2-40B4-BE49-F238E27FC236}">
                <a16:creationId xmlns:a16="http://schemas.microsoft.com/office/drawing/2014/main" id="{5DDA2796-08AE-6EB6-291A-39540559A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3215" y="3569299"/>
            <a:ext cx="3827365" cy="2732921"/>
          </a:xfrm>
          <a:prstGeom prst="rect">
            <a:avLst/>
          </a:prstGeom>
        </p:spPr>
      </p:pic>
      <p:pic>
        <p:nvPicPr>
          <p:cNvPr id="21" name="Imagem 20" descr="Gráfico, Histograma&#10;&#10;Descrição gerada automaticamente">
            <a:extLst>
              <a:ext uri="{FF2B5EF4-FFF2-40B4-BE49-F238E27FC236}">
                <a16:creationId xmlns:a16="http://schemas.microsoft.com/office/drawing/2014/main" id="{0BF70722-8926-0943-C64E-F34E26DD7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808" y="3645408"/>
            <a:ext cx="3692357" cy="263651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671EF05-A0C9-92A4-C047-5726A6126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7" y="-30075"/>
            <a:ext cx="11029616" cy="1188720"/>
          </a:xfrm>
        </p:spPr>
        <p:txBody>
          <a:bodyPr/>
          <a:lstStyle/>
          <a:p>
            <a:r>
              <a:rPr lang="pt-BR" dirty="0"/>
              <a:t>Capacidade total de armazenamento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B18CACE-ECB2-9BE9-3A5D-CD0F91B2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3F3372E-1764-6B56-47E7-2EDBDD83872E}"/>
              </a:ext>
            </a:extLst>
          </p:cNvPr>
          <p:cNvSpPr txBox="1"/>
          <p:nvPr/>
        </p:nvSpPr>
        <p:spPr>
          <a:xfrm>
            <a:off x="441900" y="2147475"/>
            <a:ext cx="120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  <a:ea typeface="Roboto" panose="02000000000000000000" pitchFamily="2" charset="0"/>
              </a:rPr>
              <a:t>20%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21554A-AF65-C42B-E381-46B96D7F8E4B}"/>
              </a:ext>
            </a:extLst>
          </p:cNvPr>
          <p:cNvSpPr txBox="1"/>
          <p:nvPr/>
        </p:nvSpPr>
        <p:spPr>
          <a:xfrm>
            <a:off x="6349770" y="4735704"/>
            <a:ext cx="120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  <a:ea typeface="Roboto" panose="02000000000000000000" pitchFamily="2" charset="0"/>
              </a:rPr>
              <a:t>80%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8A29E6-ADC6-1866-D5D7-A5855D1D5037}"/>
              </a:ext>
            </a:extLst>
          </p:cNvPr>
          <p:cNvSpPr txBox="1"/>
          <p:nvPr/>
        </p:nvSpPr>
        <p:spPr>
          <a:xfrm>
            <a:off x="6349770" y="2147475"/>
            <a:ext cx="120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  <a:ea typeface="Roboto" panose="02000000000000000000" pitchFamily="2" charset="0"/>
              </a:rPr>
              <a:t>40%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4A903B7-C85C-5874-66D9-DF9A921199D4}"/>
              </a:ext>
            </a:extLst>
          </p:cNvPr>
          <p:cNvSpPr txBox="1"/>
          <p:nvPr/>
        </p:nvSpPr>
        <p:spPr>
          <a:xfrm>
            <a:off x="479070" y="4735704"/>
            <a:ext cx="120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0070C0"/>
                </a:solidFill>
                <a:ea typeface="Roboto" panose="02000000000000000000" pitchFamily="2" charset="0"/>
              </a:rPr>
              <a:t>60%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07192F42-6879-B444-EF4C-99A41DC6948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E477104-6A2B-5D1F-A605-B349A2EA0E8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69E24CF5-FCAB-0A1C-3889-D2405DFFDA75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F84C988-1BEF-6A64-451E-C02198388BA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8AA74B04-0B72-9AA3-F907-A59A2B49487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0CA132B4-5B3E-133A-C673-36ABFEC491D1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0" name="Imagem 19" descr="Uma imagem contendo Ícone&#10;&#10;Descrição gerada automaticamente">
            <a:extLst>
              <a:ext uri="{FF2B5EF4-FFF2-40B4-BE49-F238E27FC236}">
                <a16:creationId xmlns:a16="http://schemas.microsoft.com/office/drawing/2014/main" id="{F75877D5-0F9F-C63F-3682-6482A973EE49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92C01E36-AB99-0989-62B1-3174275C6D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420" y="1107560"/>
            <a:ext cx="3827365" cy="2732920"/>
          </a:xfrm>
          <a:prstGeom prst="rect">
            <a:avLst/>
          </a:prstGeom>
        </p:spPr>
      </p:pic>
      <p:pic>
        <p:nvPicPr>
          <p:cNvPr id="10" name="Imagem 9" descr="Gráfico, Histograma&#10;&#10;Descrição gerada automaticamente">
            <a:extLst>
              <a:ext uri="{FF2B5EF4-FFF2-40B4-BE49-F238E27FC236}">
                <a16:creationId xmlns:a16="http://schemas.microsoft.com/office/drawing/2014/main" id="{E965B77D-70B2-9629-6D6B-FF625F59ADC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35" y="1073593"/>
            <a:ext cx="3827365" cy="27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8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828BA5-3131-40BA-A9B8-EBE4B185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1F5630C6-5DE6-3C4C-034B-E1B925BBAD7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68" y="17484"/>
            <a:ext cx="9607297" cy="686006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1664E6F-3BD4-8057-7299-0D62E19E3FE2}"/>
              </a:ext>
            </a:extLst>
          </p:cNvPr>
          <p:cNvSpPr txBox="1"/>
          <p:nvPr/>
        </p:nvSpPr>
        <p:spPr>
          <a:xfrm>
            <a:off x="3901440" y="358087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/>
                <a:latin typeface="Arial" panose="020B0604020202020204" pitchFamily="34" charset="0"/>
              </a:rPr>
              <a:t>0, 65 </a:t>
            </a:r>
            <a:endParaRPr lang="pt-BR" sz="3200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F459487-F4EE-A871-FE52-550B17D0818C}"/>
              </a:ext>
            </a:extLst>
          </p:cNvPr>
          <p:cNvSpPr txBox="1"/>
          <p:nvPr/>
        </p:nvSpPr>
        <p:spPr>
          <a:xfrm>
            <a:off x="3901440" y="1489240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/>
                <a:latin typeface="Arial" panose="020B0604020202020204" pitchFamily="34" charset="0"/>
              </a:rPr>
              <a:t>0, 50 </a:t>
            </a:r>
            <a:endParaRPr lang="pt-BR" sz="3200" b="1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800358-8556-6CAB-BCC0-119EDCB0CF7F}"/>
              </a:ext>
            </a:extLst>
          </p:cNvPr>
          <p:cNvSpPr txBox="1"/>
          <p:nvPr/>
        </p:nvSpPr>
        <p:spPr>
          <a:xfrm>
            <a:off x="3901440" y="5034561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/>
                <a:latin typeface="Arial" panose="020B0604020202020204" pitchFamily="34" charset="0"/>
              </a:rPr>
              <a:t>0, 50 </a:t>
            </a:r>
            <a:endParaRPr lang="pt-BR" sz="3200" b="1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DB8C5A9-57D3-0902-14A1-A4486E407A5E}"/>
              </a:ext>
            </a:extLst>
          </p:cNvPr>
          <p:cNvSpPr txBox="1"/>
          <p:nvPr/>
        </p:nvSpPr>
        <p:spPr>
          <a:xfrm>
            <a:off x="419207" y="611283"/>
            <a:ext cx="1209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  <a:ea typeface="Roboto" panose="02000000000000000000" pitchFamily="2" charset="0"/>
              </a:rPr>
              <a:t>20%</a:t>
            </a:r>
          </a:p>
        </p:txBody>
      </p:sp>
    </p:spTree>
    <p:extLst>
      <p:ext uri="{BB962C8B-B14F-4D97-AF65-F5344CB8AC3E}">
        <p14:creationId xmlns:p14="http://schemas.microsoft.com/office/powerpoint/2010/main" val="88563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828BA5-3131-40BA-A9B8-EBE4B185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F0ABD9BA-2252-8B5B-21D1-58C3791588B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170" y="0"/>
            <a:ext cx="9604404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E079033-A343-3E68-EB4F-DBC47A093B29}"/>
              </a:ext>
            </a:extLst>
          </p:cNvPr>
          <p:cNvSpPr txBox="1"/>
          <p:nvPr/>
        </p:nvSpPr>
        <p:spPr>
          <a:xfrm>
            <a:off x="3950209" y="203795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effectLst/>
                <a:latin typeface="Arial" panose="020B0604020202020204" pitchFamily="34" charset="0"/>
              </a:rPr>
              <a:t>1,00</a:t>
            </a:r>
            <a:endParaRPr lang="pt-BR" sz="3600" b="1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19BCBAC-B984-EB17-C0DA-7AE47B1C1E91}"/>
              </a:ext>
            </a:extLst>
          </p:cNvPr>
          <p:cNvSpPr txBox="1"/>
          <p:nvPr/>
        </p:nvSpPr>
        <p:spPr>
          <a:xfrm>
            <a:off x="3950209" y="475093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dirty="0">
                <a:effectLst/>
                <a:latin typeface="Arial" panose="020B0604020202020204" pitchFamily="34" charset="0"/>
              </a:rPr>
              <a:t>0, </a:t>
            </a:r>
            <a:r>
              <a:rPr lang="pt-BR" sz="3200" b="1" dirty="0">
                <a:latin typeface="Arial" panose="020B0604020202020204" pitchFamily="34" charset="0"/>
              </a:rPr>
              <a:t>6</a:t>
            </a:r>
            <a:r>
              <a:rPr lang="pt-BR" sz="3200" b="1" dirty="0">
                <a:effectLst/>
                <a:latin typeface="Arial" panose="020B0604020202020204" pitchFamily="34" charset="0"/>
              </a:rPr>
              <a:t>0 </a:t>
            </a:r>
            <a:endParaRPr lang="pt-BR" sz="3200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9B6DEF9-B0AB-491F-D7BF-4F17FDBA7F2A}"/>
              </a:ext>
            </a:extLst>
          </p:cNvPr>
          <p:cNvSpPr txBox="1"/>
          <p:nvPr/>
        </p:nvSpPr>
        <p:spPr>
          <a:xfrm>
            <a:off x="419207" y="611283"/>
            <a:ext cx="12098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70C0"/>
                </a:solidFill>
                <a:ea typeface="Roboto" panose="02000000000000000000" pitchFamily="2" charset="0"/>
              </a:rPr>
              <a:t>80%</a:t>
            </a:r>
          </a:p>
        </p:txBody>
      </p:sp>
    </p:spTree>
    <p:extLst>
      <p:ext uri="{BB962C8B-B14F-4D97-AF65-F5344CB8AC3E}">
        <p14:creationId xmlns:p14="http://schemas.microsoft.com/office/powerpoint/2010/main" val="2725166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C8AF71D-6B2A-CE82-1A44-14B994F9E0E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64588" y="1179829"/>
            <a:ext cx="6523677" cy="4658215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804C4AD-7A6C-3809-1782-6A3178600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Capacidade total de armazenamento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C8ECF6D2-7436-AC5D-4ADB-1178C668BC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9" y="2836654"/>
            <a:ext cx="3031852" cy="3001392"/>
          </a:xfrm>
        </p:spPr>
        <p:txBody>
          <a:bodyPr/>
          <a:lstStyle/>
          <a:p>
            <a:r>
              <a:rPr lang="pt-BR" sz="2000" dirty="0">
                <a:solidFill>
                  <a:schemeClr val="bg1"/>
                </a:solidFill>
              </a:rPr>
              <a:t>50% &lt;= 4 </a:t>
            </a:r>
            <a:r>
              <a:rPr lang="pt-BR" sz="2000" dirty="0" err="1">
                <a:solidFill>
                  <a:schemeClr val="bg1"/>
                </a:solidFill>
              </a:rPr>
              <a:t>ms</a:t>
            </a:r>
            <a:r>
              <a:rPr lang="pt-BR" sz="2000" dirty="0">
                <a:solidFill>
                  <a:schemeClr val="bg1"/>
                </a:solidFill>
              </a:rPr>
              <a:t> </a:t>
            </a:r>
            <a:r>
              <a:rPr lang="pt-BR" sz="2000" dirty="0">
                <a:solidFill>
                  <a:schemeClr val="bg1"/>
                </a:solidFill>
                <a:ea typeface="Roboto" panose="02000000000000000000" pitchFamily="2" charset="0"/>
              </a:rPr>
              <a:t>(ITU, 2015) exceto para 20%.</a:t>
            </a:r>
            <a:endParaRPr lang="pt-BR" sz="2000" dirty="0">
              <a:solidFill>
                <a:schemeClr val="bg1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95º percentil: 6 </a:t>
            </a:r>
            <a:r>
              <a:rPr lang="pt-BR" sz="2000" dirty="0" err="1">
                <a:solidFill>
                  <a:schemeClr val="bg1"/>
                </a:solidFill>
              </a:rPr>
              <a:t>ms</a:t>
            </a:r>
            <a:r>
              <a:rPr lang="pt-BR" sz="2000" dirty="0">
                <a:solidFill>
                  <a:schemeClr val="bg1"/>
                </a:solidFill>
              </a:rPr>
              <a:t> e 7,4 </a:t>
            </a:r>
            <a:r>
              <a:rPr lang="pt-BR" sz="2000" dirty="0" err="1">
                <a:solidFill>
                  <a:schemeClr val="bg1"/>
                </a:solidFill>
              </a:rPr>
              <a:t>ms</a:t>
            </a:r>
            <a:endParaRPr lang="pt-BR" sz="20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6809778-8F7E-1FED-E6DC-2A2282C54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48</a:t>
            </a:fld>
            <a:endParaRPr lang="en-US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57C339C-D5CF-3DE3-F5ED-D71DE6DAE32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FC2FF12-61E7-DA3B-04CE-052E2EDF91F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CFEA0E1C-911F-CEEA-8E9E-F50A726A21D5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m 17" descr="Logotipo&#10;&#10;Descrição gerada automaticamente">
            <a:extLst>
              <a:ext uri="{FF2B5EF4-FFF2-40B4-BE49-F238E27FC236}">
                <a16:creationId xmlns:a16="http://schemas.microsoft.com/office/drawing/2014/main" id="{554E8642-EC34-CB5B-BD51-F108624A07B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9" name="Imagem 18" descr="Uma imagem contendo Ícone&#10;&#10;Descrição gerada automaticamente">
            <a:extLst>
              <a:ext uri="{FF2B5EF4-FFF2-40B4-BE49-F238E27FC236}">
                <a16:creationId xmlns:a16="http://schemas.microsoft.com/office/drawing/2014/main" id="{77E56423-2B61-A4D1-3299-0CEBDA071E32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51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823144-0FD1-4EAE-88B8-1B9A19271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9599" y="1853754"/>
            <a:ext cx="9236897" cy="363448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9600" b="1" dirty="0"/>
              <a:t>Desempenho do modelo para política orientada à rede</a:t>
            </a:r>
            <a:endParaRPr lang="pt-BR" sz="10700" b="1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4828BA5-3131-40BA-A9B8-EBE4B185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17E4157-9B41-68DA-9501-331965B8EC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B68EB8C-0797-B8D3-F4C8-E9DBF684E7B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9381C6C-7FD0-EA63-1560-3C40EC69025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279FBDC-B067-1CCD-E118-1FE1D30CDC7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B9FFEC-3D1C-C7ED-7260-57B9954B94E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528F2E7A-E602-9847-7C52-2ED4CFC5C4C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9142650-5C49-ABFA-2C03-D580C9A58DE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Contextualização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8336" y="2836654"/>
            <a:ext cx="3071376" cy="3308115"/>
          </a:xfrm>
        </p:spPr>
        <p:txBody>
          <a:bodyPr anchor="t">
            <a:normAutofit/>
          </a:bodyPr>
          <a:lstStyle/>
          <a:p>
            <a:pPr algn="just"/>
            <a:r>
              <a:rPr lang="pt-BR" sz="2000" dirty="0">
                <a:solidFill>
                  <a:schemeClr val="bg1"/>
                </a:solidFill>
              </a:rPr>
              <a:t>Crescimento de </a:t>
            </a:r>
            <a:r>
              <a:rPr lang="pt-BR" sz="2000" b="1" dirty="0">
                <a:solidFill>
                  <a:schemeClr val="bg1"/>
                </a:solidFill>
              </a:rPr>
              <a:t>24% </a:t>
            </a:r>
            <a:r>
              <a:rPr lang="pt-BR" sz="2000" dirty="0">
                <a:solidFill>
                  <a:schemeClr val="bg1"/>
                </a:solidFill>
              </a:rPr>
              <a:t>a partir do ano de 2020 </a:t>
            </a:r>
            <a:r>
              <a:rPr lang="pt-BR" sz="2000" dirty="0">
                <a:solidFill>
                  <a:schemeClr val="bg1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(ERICSSON, 2020). </a:t>
            </a:r>
            <a:endParaRPr lang="pt-BR" sz="2000" dirty="0">
              <a:solidFill>
                <a:schemeClr val="bg1"/>
              </a:solidFill>
            </a:endParaRPr>
          </a:p>
          <a:p>
            <a:pPr algn="just"/>
            <a:endParaRPr lang="pt-BR" sz="8000" i="1" dirty="0"/>
          </a:p>
          <a:p>
            <a:pPr algn="just"/>
            <a:endParaRPr lang="pt-BR" sz="8000" i="1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4F67C91-01DC-11B2-59A5-218FCE9B572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7407DD4-51D0-91A8-43ED-0978D4EF0C9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8469D0BD-6FE5-B21C-66C3-3793D0B6D424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66ECA83A-F56C-167C-7CE0-0A2A5AB0C51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22915D83-A521-2E9A-3BEE-A4563C635DC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pic>
        <p:nvPicPr>
          <p:cNvPr id="12" name="Imagem 11" descr="Gráfico&#10;&#10;Descrição gerada automaticamente">
            <a:extLst>
              <a:ext uri="{FF2B5EF4-FFF2-40B4-BE49-F238E27FC236}">
                <a16:creationId xmlns:a16="http://schemas.microsoft.com/office/drawing/2014/main" id="{6CB91EB5-09E2-E1F7-B37D-B788077EBA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387" y="1109472"/>
            <a:ext cx="6899277" cy="493393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CC8611A-1763-D9E3-1AB9-269C34B84B62}"/>
              </a:ext>
            </a:extLst>
          </p:cNvPr>
          <p:cNvSpPr/>
          <p:nvPr/>
        </p:nvSpPr>
        <p:spPr>
          <a:xfrm>
            <a:off x="9022080" y="3133345"/>
            <a:ext cx="2670048" cy="633984"/>
          </a:xfrm>
          <a:prstGeom prst="round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18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Gráfico, Histograma&#10;&#10;Descrição gerada automaticamente">
            <a:extLst>
              <a:ext uri="{FF2B5EF4-FFF2-40B4-BE49-F238E27FC236}">
                <a16:creationId xmlns:a16="http://schemas.microsoft.com/office/drawing/2014/main" id="{7193A65A-E5E4-7B66-B56B-20FF69BBBBC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68" y="1924602"/>
            <a:ext cx="5671012" cy="404937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Proporção de </a:t>
            </a:r>
            <a:r>
              <a:rPr lang="pt-BR" i="1" dirty="0"/>
              <a:t>cache hit </a:t>
            </a:r>
            <a:r>
              <a:rPr lang="pt-BR" dirty="0"/>
              <a:t>e capacidade total de armazenamento</a:t>
            </a:r>
          </a:p>
        </p:txBody>
      </p:sp>
      <p:pic>
        <p:nvPicPr>
          <p:cNvPr id="14" name="Espaço Reservado para Conteúdo 13" descr="Gráfico, Histograma&#10;&#10;Descrição gerada automaticamente">
            <a:extLst>
              <a:ext uri="{FF2B5EF4-FFF2-40B4-BE49-F238E27FC236}">
                <a16:creationId xmlns:a16="http://schemas.microsoft.com/office/drawing/2014/main" id="{3CFF5C5C-C975-77B7-3EFA-FAAF42AA3D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0928" y="1924603"/>
            <a:ext cx="5671012" cy="4049372"/>
          </a:xfr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E2FEFB2-6835-F80A-3872-E85A19C4A61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AFFB316-44E2-F639-664E-BE8D38A53228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6B61B064-3791-5F13-A415-A0CCBC12AAE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7EB9E94-B288-E6F8-3432-CB8FC5C56713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16EA940-CAFD-A4BD-A184-FEFE034C3FC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Imagem 21" descr="Logotipo&#10;&#10;Descrição gerada automaticamente">
            <a:extLst>
              <a:ext uri="{FF2B5EF4-FFF2-40B4-BE49-F238E27FC236}">
                <a16:creationId xmlns:a16="http://schemas.microsoft.com/office/drawing/2014/main" id="{0DBF8707-E598-1540-032D-0554750ACA23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3" name="Imagem 22" descr="Uma imagem contendo Ícone&#10;&#10;Descrição gerada automaticamente">
            <a:extLst>
              <a:ext uri="{FF2B5EF4-FFF2-40B4-BE49-F238E27FC236}">
                <a16:creationId xmlns:a16="http://schemas.microsoft.com/office/drawing/2014/main" id="{DDE22D4B-888B-D941-14A6-D3F71A9B8C43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F028917A-A7D7-0A8A-8467-EA098AD4C6D6}"/>
              </a:ext>
            </a:extLst>
          </p:cNvPr>
          <p:cNvSpPr txBox="1"/>
          <p:nvPr/>
        </p:nvSpPr>
        <p:spPr>
          <a:xfrm>
            <a:off x="3034338" y="2412118"/>
            <a:ext cx="1340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ea typeface="Roboto" panose="02000000000000000000" pitchFamily="2" charset="0"/>
              </a:rPr>
              <a:t>0.84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D1DECDF-DF2C-78AB-6C60-8A294FD2B1DE}"/>
              </a:ext>
            </a:extLst>
          </p:cNvPr>
          <p:cNvSpPr txBox="1"/>
          <p:nvPr/>
        </p:nvSpPr>
        <p:spPr>
          <a:xfrm>
            <a:off x="1500234" y="2412118"/>
            <a:ext cx="1340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ea typeface="Roboto" panose="02000000000000000000" pitchFamily="2" charset="0"/>
              </a:rPr>
              <a:t>0.83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49ED1A5-163F-9C8C-CE61-A47B7965C4D6}"/>
              </a:ext>
            </a:extLst>
          </p:cNvPr>
          <p:cNvSpPr txBox="1"/>
          <p:nvPr/>
        </p:nvSpPr>
        <p:spPr>
          <a:xfrm>
            <a:off x="4897343" y="2412118"/>
            <a:ext cx="1340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ea typeface="Roboto" panose="02000000000000000000" pitchFamily="2" charset="0"/>
              </a:rPr>
              <a:t>0.12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6F2E529-86F2-7ED2-6FF7-E42788669529}"/>
              </a:ext>
            </a:extLst>
          </p:cNvPr>
          <p:cNvSpPr txBox="1"/>
          <p:nvPr/>
        </p:nvSpPr>
        <p:spPr>
          <a:xfrm>
            <a:off x="10058479" y="2416981"/>
            <a:ext cx="1340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ea typeface="Roboto" panose="02000000000000000000" pitchFamily="2" charset="0"/>
              </a:rPr>
              <a:t>0.08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D71D215B-09E3-51F2-4A48-E21447DE6D83}"/>
              </a:ext>
            </a:extLst>
          </p:cNvPr>
          <p:cNvSpPr txBox="1"/>
          <p:nvPr/>
        </p:nvSpPr>
        <p:spPr>
          <a:xfrm>
            <a:off x="7067014" y="2416981"/>
            <a:ext cx="1340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ea typeface="Roboto" panose="02000000000000000000" pitchFamily="2" charset="0"/>
              </a:rPr>
              <a:t>0.51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DE4C3EE5-05BF-6952-0A1F-59443FE0AB11}"/>
              </a:ext>
            </a:extLst>
          </p:cNvPr>
          <p:cNvSpPr txBox="1"/>
          <p:nvPr/>
        </p:nvSpPr>
        <p:spPr>
          <a:xfrm>
            <a:off x="8546092" y="2404789"/>
            <a:ext cx="13409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ea typeface="Roboto" panose="02000000000000000000" pitchFamily="2" charset="0"/>
              </a:rPr>
              <a:t>0.51</a:t>
            </a:r>
          </a:p>
        </p:txBody>
      </p:sp>
    </p:spTree>
    <p:extLst>
      <p:ext uri="{BB962C8B-B14F-4D97-AF65-F5344CB8AC3E}">
        <p14:creationId xmlns:p14="http://schemas.microsoft.com/office/powerpoint/2010/main" val="136367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Distribuição da latência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9" y="2836654"/>
            <a:ext cx="3031852" cy="3001392"/>
          </a:xfrm>
        </p:spPr>
        <p:txBody>
          <a:bodyPr anchor="t">
            <a:normAutofit/>
          </a:bodyPr>
          <a:lstStyle/>
          <a:p>
            <a:r>
              <a:rPr lang="pt-BR" sz="2000" dirty="0"/>
              <a:t>Orientado à rede: 99% &lt;= 10 ms.</a:t>
            </a:r>
          </a:p>
          <a:p>
            <a:r>
              <a:rPr lang="pt-BR" sz="2000" dirty="0"/>
              <a:t>Multissaltos: 91% &lt;= 10 ms.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51</a:t>
            </a:fld>
            <a:endParaRPr lang="en-US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5F4C037-D059-29E0-F9A2-BEE1D12860C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1AAC463-B490-163F-3E50-0DCA677D9B5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46789A4-3CBF-8F00-2547-3C50C534F18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EB40A60E-082E-6681-C584-FF8F3ADE5BE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6" name="Imagem 15" descr="Uma imagem contendo Ícone&#10;&#10;Descrição gerada automaticamente">
            <a:extLst>
              <a:ext uri="{FF2B5EF4-FFF2-40B4-BE49-F238E27FC236}">
                <a16:creationId xmlns:a16="http://schemas.microsoft.com/office/drawing/2014/main" id="{73133852-E910-D618-243F-0C80F929BB9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pic>
        <p:nvPicPr>
          <p:cNvPr id="11" name="Imagem 10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44B5AEF7-1545-5672-4252-54A737FFC6C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816" y="607649"/>
            <a:ext cx="7324997" cy="523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8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Latência total da rede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7859" y="2836654"/>
            <a:ext cx="3031852" cy="3001392"/>
          </a:xfrm>
        </p:spPr>
        <p:txBody>
          <a:bodyPr anchor="t"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52</a:t>
            </a:fld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B9BB863-B415-4CE9-C9DD-2514A2F14CB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774" y="790580"/>
            <a:ext cx="7390039" cy="527684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5F4C037-D059-29E0-F9A2-BEE1D12860C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1AAC463-B490-163F-3E50-0DCA677D9B5F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46789A4-3CBF-8F00-2547-3C50C534F186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EB40A60E-082E-6681-C584-FF8F3ADE5BE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6" name="Imagem 15" descr="Uma imagem contendo Ícone&#10;&#10;Descrição gerada automaticamente">
            <a:extLst>
              <a:ext uri="{FF2B5EF4-FFF2-40B4-BE49-F238E27FC236}">
                <a16:creationId xmlns:a16="http://schemas.microsoft.com/office/drawing/2014/main" id="{73133852-E910-D618-243F-0C80F929BB9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1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a typeface="Roboto" panose="02000000000000000000" pitchFamily="2" charset="0"/>
              </a:rPr>
              <a:t>Busca com conteúdo através </a:t>
            </a:r>
            <a:r>
              <a:rPr lang="pt-BR" sz="2400" i="1" dirty="0">
                <a:ea typeface="Roboto" panose="02000000000000000000" pitchFamily="2" charset="0"/>
              </a:rPr>
              <a:t>Backhaul</a:t>
            </a:r>
            <a:r>
              <a:rPr lang="pt-BR" sz="2400" dirty="0">
                <a:ea typeface="Roboto" panose="02000000000000000000" pitchFamily="2" charset="0"/>
              </a:rPr>
              <a:t> mesmo existindo capacidade de armazenamento </a:t>
            </a:r>
            <a:r>
              <a:rPr lang="pt-BR" sz="2400" dirty="0">
                <a:solidFill>
                  <a:srgbClr val="0070C0"/>
                </a:solidFill>
                <a:ea typeface="Roboto" panose="02000000000000000000" pitchFamily="2" charset="0"/>
              </a:rPr>
              <a:t>suficiente</a:t>
            </a:r>
            <a:r>
              <a:rPr lang="pt-BR" sz="2400" dirty="0">
                <a:ea typeface="Roboto" panose="02000000000000000000" pitchFamily="2" charset="0"/>
              </a:rPr>
              <a:t> na rede.</a:t>
            </a:r>
          </a:p>
          <a:p>
            <a:pPr algn="just"/>
            <a:r>
              <a:rPr lang="pt-BR" sz="2400" dirty="0"/>
              <a:t>Em razão da sua característica de cooperação </a:t>
            </a:r>
            <a:r>
              <a:rPr lang="pt-BR" sz="2400" dirty="0" err="1"/>
              <a:t>multissaltos</a:t>
            </a:r>
            <a:r>
              <a:rPr lang="pt-BR" sz="2400" dirty="0"/>
              <a:t> a partir de uma visão global da rede, obteve média de </a:t>
            </a:r>
            <a:r>
              <a:rPr lang="pt-BR" sz="2400" i="1" dirty="0"/>
              <a:t>cache</a:t>
            </a:r>
            <a:r>
              <a:rPr lang="pt-BR" sz="2400" dirty="0"/>
              <a:t> hit 7 vezes maior em relação a média do modelo de único salto.</a:t>
            </a:r>
          </a:p>
          <a:p>
            <a:pPr algn="just"/>
            <a:r>
              <a:rPr lang="pt-BR" sz="2400" dirty="0"/>
              <a:t>Para 99% da amostra foi a latência foi inferior a 10 milissegundos contra 91% para o modelo </a:t>
            </a:r>
            <a:r>
              <a:rPr lang="pt-BR" sz="2400" dirty="0" err="1"/>
              <a:t>multissaltos</a:t>
            </a:r>
            <a:r>
              <a:rPr lang="pt-BR" sz="2400" dirty="0"/>
              <a:t>.</a:t>
            </a:r>
            <a:endParaRPr lang="pt-BR" sz="23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4E9DDF09-BDDE-8BEA-EDEA-90363D40333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5788F7F-EE34-EC17-BFE1-CA1ACB409F3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AC6F1E8E-91EC-BBB6-F7E2-6D325C2547E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0EA115E-9A92-2741-C455-D5F54995108B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68197F7-7A35-0FF8-0DCE-56BF4C809AC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m 18" descr="Logotipo&#10;&#10;Descrição gerada automaticamente">
            <a:extLst>
              <a:ext uri="{FF2B5EF4-FFF2-40B4-BE49-F238E27FC236}">
                <a16:creationId xmlns:a16="http://schemas.microsoft.com/office/drawing/2014/main" id="{511255A2-1B03-5511-F585-652882D36F1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0" name="Imagem 19" descr="Uma imagem contendo Ícone&#10;&#10;Descrição gerada automaticamente">
            <a:extLst>
              <a:ext uri="{FF2B5EF4-FFF2-40B4-BE49-F238E27FC236}">
                <a16:creationId xmlns:a16="http://schemas.microsoft.com/office/drawing/2014/main" id="{712F5E19-82B0-1770-8DF8-A4513E51D71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5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BB33893-6BB6-E94F-CEE1-945A2840C63D}"/>
              </a:ext>
            </a:extLst>
          </p:cNvPr>
          <p:cNvSpPr txBox="1">
            <a:spLocks/>
          </p:cNvSpPr>
          <p:nvPr/>
        </p:nvSpPr>
        <p:spPr>
          <a:xfrm>
            <a:off x="2174815" y="3682554"/>
            <a:ext cx="11029615" cy="3634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189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457189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0700" b="1" dirty="0">
                <a:solidFill>
                  <a:schemeClr val="bg1"/>
                </a:solidFill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10142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A6030-A948-BD11-968E-A510DA9E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316992"/>
            <a:ext cx="11029616" cy="1188720"/>
          </a:xfrm>
        </p:spPr>
        <p:txBody>
          <a:bodyPr/>
          <a:lstStyle/>
          <a:p>
            <a:r>
              <a:rPr lang="pt-BR" dirty="0"/>
              <a:t>Conclusões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BB5DCA-C029-EF60-FAEA-C008E8060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88941"/>
            <a:ext cx="10781752" cy="306334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2400" dirty="0"/>
              <a:t> Crescimento global do tráfego de dados móveis, aumento no número de dispositivos móveis e, surgimento de aplicações com </a:t>
            </a:r>
            <a:r>
              <a:rPr lang="pt-BR" sz="2400" dirty="0">
                <a:solidFill>
                  <a:srgbClr val="0070C0"/>
                </a:solidFill>
              </a:rPr>
              <a:t>rígidos</a:t>
            </a:r>
            <a:r>
              <a:rPr lang="pt-BR" sz="2400" dirty="0"/>
              <a:t> requisitos de </a:t>
            </a:r>
            <a:r>
              <a:rPr lang="pt-BR" sz="2400" dirty="0">
                <a:solidFill>
                  <a:srgbClr val="0070C0"/>
                </a:solidFill>
              </a:rPr>
              <a:t>latência</a:t>
            </a:r>
            <a:r>
              <a:rPr lang="pt-BR" sz="2400" dirty="0"/>
              <a:t>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2400" i="1" dirty="0"/>
              <a:t>Cache</a:t>
            </a:r>
            <a:r>
              <a:rPr lang="pt-BR" sz="2400" dirty="0"/>
              <a:t> de conteúdo em redes móveis pode contribuir para a redução de </a:t>
            </a:r>
            <a:r>
              <a:rPr lang="pt-BR" sz="2400" dirty="0">
                <a:solidFill>
                  <a:srgbClr val="0070C0"/>
                </a:solidFill>
              </a:rPr>
              <a:t>latência</a:t>
            </a:r>
            <a:r>
              <a:rPr lang="pt-BR" sz="2400" dirty="0"/>
              <a:t>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2400" dirty="0"/>
              <a:t>Este trabalho propôs uma política de </a:t>
            </a:r>
            <a:r>
              <a:rPr lang="pt-BR" sz="2400" i="1" dirty="0"/>
              <a:t>cache</a:t>
            </a:r>
            <a:r>
              <a:rPr lang="pt-BR" sz="2400" dirty="0"/>
              <a:t> </a:t>
            </a:r>
            <a:r>
              <a:rPr lang="pt-BR" sz="2400" dirty="0">
                <a:solidFill>
                  <a:srgbClr val="0070C0"/>
                </a:solidFill>
              </a:rPr>
              <a:t>cooperativa orientada à rede</a:t>
            </a:r>
            <a:r>
              <a:rPr lang="pt-BR" sz="2400" dirty="0"/>
              <a:t>,  que une os problema de </a:t>
            </a:r>
            <a:r>
              <a:rPr lang="pt-BR" sz="2400" dirty="0">
                <a:solidFill>
                  <a:srgbClr val="0070C0"/>
                </a:solidFill>
              </a:rPr>
              <a:t>inserção de conteúdo </a:t>
            </a:r>
            <a:r>
              <a:rPr lang="pt-BR" sz="2400" dirty="0"/>
              <a:t>e </a:t>
            </a:r>
            <a:r>
              <a:rPr lang="pt-BR" sz="2400" dirty="0">
                <a:solidFill>
                  <a:srgbClr val="0070C0"/>
                </a:solidFill>
              </a:rPr>
              <a:t>roteamento de requisições </a:t>
            </a:r>
            <a:r>
              <a:rPr lang="pt-BR" sz="2400" dirty="0"/>
              <a:t>com o objetivo de </a:t>
            </a:r>
            <a:r>
              <a:rPr lang="pt-BR" sz="2400" dirty="0">
                <a:solidFill>
                  <a:srgbClr val="0070C0"/>
                </a:solidFill>
              </a:rPr>
              <a:t>minimizar a latência</a:t>
            </a:r>
            <a:r>
              <a:rPr lang="pt-BR" sz="2400" dirty="0"/>
              <a:t>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0070C0"/>
                </a:solidFill>
              </a:rPr>
              <a:t>Desenvolveu, especificou e analisou </a:t>
            </a:r>
            <a:r>
              <a:rPr lang="pt-BR" sz="2400" dirty="0"/>
              <a:t>um modelo de </a:t>
            </a:r>
            <a:r>
              <a:rPr lang="pt-BR" sz="2400" dirty="0">
                <a:solidFill>
                  <a:srgbClr val="0070C0"/>
                </a:solidFill>
              </a:rPr>
              <a:t>ILP</a:t>
            </a:r>
            <a:r>
              <a:rPr lang="pt-BR" sz="2400" dirty="0"/>
              <a:t> para a política proposta.</a:t>
            </a:r>
          </a:p>
          <a:p>
            <a:pPr marL="285750" indent="-28575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pt-BR" sz="24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27B9CD-BB5F-B090-479F-9D7071C5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B913EAF-7804-85A5-3541-ED094813C1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58ED9CC-6492-D8F9-52AE-310B77A5ED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6472CE-737E-CA86-35C8-86CEF02D9D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05F5C23-4886-9415-7303-9CA7E7407E5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58A85F8-92A1-DBBF-106B-F9A60D4BB21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6E4679CA-5004-6859-63A0-A43FCF71C2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5" name="Imagem 14" descr="Uma imagem contendo Ícone&#10;&#10;Descrição gerada automaticamente">
            <a:extLst>
              <a:ext uri="{FF2B5EF4-FFF2-40B4-BE49-F238E27FC236}">
                <a16:creationId xmlns:a16="http://schemas.microsoft.com/office/drawing/2014/main" id="{FC94EE5A-1803-C834-AB46-8E522FADDE5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17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A6030-A948-BD11-968E-A510DA9E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316992"/>
            <a:ext cx="11029616" cy="1188720"/>
          </a:xfrm>
        </p:spPr>
        <p:txBody>
          <a:bodyPr/>
          <a:lstStyle/>
          <a:p>
            <a:r>
              <a:rPr lang="pt-BR" dirty="0"/>
              <a:t>Conclusões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BB5DCA-C029-EF60-FAEA-C008E8060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288941"/>
            <a:ext cx="11029615" cy="3063347"/>
          </a:xfrm>
        </p:spPr>
        <p:txBody>
          <a:bodyPr>
            <a:noAutofit/>
          </a:bodyPr>
          <a:lstStyle/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2400" dirty="0">
                <a:ea typeface="Roboto" panose="02000000000000000000" pitchFamily="2" charset="0"/>
              </a:rPr>
              <a:t>A proporção de cache hit é influenciada pelo comportamento dos usuários, no qual acarreta em </a:t>
            </a:r>
            <a:r>
              <a:rPr lang="pt-BR" sz="2400" dirty="0">
                <a:solidFill>
                  <a:srgbClr val="0070C0"/>
                </a:solidFill>
                <a:ea typeface="Roboto" panose="02000000000000000000" pitchFamily="2" charset="0"/>
              </a:rPr>
              <a:t>impactos na cooperação</a:t>
            </a:r>
            <a:r>
              <a:rPr lang="pt-BR" sz="2400" dirty="0">
                <a:ea typeface="Roboto" panose="02000000000000000000" pitchFamily="2" charset="0"/>
              </a:rPr>
              <a:t>. 	 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pt-BR" sz="2400" dirty="0">
              <a:ea typeface="Roboto" panose="02000000000000000000" pitchFamily="2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2400" dirty="0">
                <a:ea typeface="Roboto" panose="02000000000000000000" pitchFamily="2" charset="0"/>
              </a:rPr>
              <a:t>A variação no comportamento dos usuários e capacidade total de armazenamento </a:t>
            </a:r>
            <a:r>
              <a:rPr lang="pt-BR" sz="2400" dirty="0">
                <a:solidFill>
                  <a:srgbClr val="0070C0"/>
                </a:solidFill>
                <a:ea typeface="Roboto" panose="02000000000000000000" pitchFamily="2" charset="0"/>
              </a:rPr>
              <a:t>não demonstra impacto </a:t>
            </a:r>
            <a:r>
              <a:rPr lang="pt-BR" sz="2400" dirty="0">
                <a:ea typeface="Roboto" panose="02000000000000000000" pitchFamily="2" charset="0"/>
              </a:rPr>
              <a:t>sobre à </a:t>
            </a:r>
            <a:r>
              <a:rPr lang="pt-BR" sz="2400" dirty="0">
                <a:solidFill>
                  <a:srgbClr val="0070C0"/>
                </a:solidFill>
                <a:ea typeface="Roboto" panose="02000000000000000000" pitchFamily="2" charset="0"/>
              </a:rPr>
              <a:t>latência</a:t>
            </a:r>
            <a:r>
              <a:rPr lang="pt-BR" sz="2400" dirty="0">
                <a:ea typeface="Roboto" panose="02000000000000000000" pitchFamily="2" charset="0"/>
              </a:rPr>
              <a:t>.</a:t>
            </a: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endParaRPr lang="pt-BR" sz="2400" dirty="0">
              <a:ea typeface="Roboto" panose="02000000000000000000" pitchFamily="2" charset="0"/>
            </a:endParaRPr>
          </a:p>
          <a:p>
            <a:pPr algn="just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pt-BR" sz="2400" dirty="0"/>
              <a:t>O modelo orientado à rede, em geral, demonstra maior </a:t>
            </a:r>
            <a:r>
              <a:rPr lang="pt-BR" sz="2400" dirty="0">
                <a:solidFill>
                  <a:srgbClr val="0070C0"/>
                </a:solidFill>
              </a:rPr>
              <a:t>estabilidade</a:t>
            </a:r>
            <a:r>
              <a:rPr lang="pt-BR" sz="2400" dirty="0"/>
              <a:t> na latência, devido a </a:t>
            </a:r>
            <a:r>
              <a:rPr lang="pt-BR" sz="2400" dirty="0">
                <a:solidFill>
                  <a:srgbClr val="0070C0"/>
                </a:solidFill>
              </a:rPr>
              <a:t>distribuição</a:t>
            </a:r>
            <a:r>
              <a:rPr lang="pt-BR" sz="2400" dirty="0"/>
              <a:t> do tráfego e </a:t>
            </a:r>
            <a:r>
              <a:rPr lang="pt-BR" sz="2400" dirty="0">
                <a:solidFill>
                  <a:srgbClr val="0070C0"/>
                </a:solidFill>
              </a:rPr>
              <a:t>balanceamento de carga </a:t>
            </a:r>
            <a:r>
              <a:rPr lang="pt-BR" sz="2400" dirty="0"/>
              <a:t>entre tráfego de conteúdo através de BH e cache.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27B9CD-BB5F-B090-479F-9D7071C5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B913EAF-7804-85A5-3541-ED094813C15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58ED9CC-6492-D8F9-52AE-310B77A5ED7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06472CE-737E-CA86-35C8-86CEF02D9D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05F5C23-4886-9415-7303-9CA7E7407E5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558A85F8-92A1-DBBF-106B-F9A60D4BB21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6E4679CA-5004-6859-63A0-A43FCF71C2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5" name="Imagem 14" descr="Uma imagem contendo Ícone&#10;&#10;Descrição gerada automaticamente">
            <a:extLst>
              <a:ext uri="{FF2B5EF4-FFF2-40B4-BE49-F238E27FC236}">
                <a16:creationId xmlns:a16="http://schemas.microsoft.com/office/drawing/2014/main" id="{FC94EE5A-1803-C834-AB46-8E522FADDE5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8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contribuições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81195" y="2057400"/>
            <a:ext cx="11029615" cy="3917950"/>
          </a:xfrm>
        </p:spPr>
        <p:txBody>
          <a:bodyPr/>
          <a:lstStyle/>
          <a:p>
            <a:r>
              <a:rPr lang="pt-BR" sz="2400" dirty="0"/>
              <a:t>Modelo </a:t>
            </a:r>
            <a:r>
              <a:rPr lang="pt-BR" sz="2400" dirty="0">
                <a:solidFill>
                  <a:srgbClr val="0070C0"/>
                </a:solidFill>
              </a:rPr>
              <a:t>generalizável</a:t>
            </a:r>
            <a:r>
              <a:rPr lang="pt-BR" sz="2400" dirty="0"/>
              <a:t> que pode ser usado outras aplicações futuramente.</a:t>
            </a:r>
          </a:p>
          <a:p>
            <a:r>
              <a:rPr lang="pt-BR" sz="2400" dirty="0"/>
              <a:t>É possível </a:t>
            </a:r>
            <a:r>
              <a:rPr lang="pt-BR" sz="2400" dirty="0">
                <a:solidFill>
                  <a:srgbClr val="0070C0"/>
                </a:solidFill>
              </a:rPr>
              <a:t>implementar</a:t>
            </a:r>
            <a:r>
              <a:rPr lang="pt-BR" sz="2400" dirty="0"/>
              <a:t> um </a:t>
            </a:r>
            <a:r>
              <a:rPr lang="pt-BR" sz="2400" dirty="0">
                <a:solidFill>
                  <a:srgbClr val="0070C0"/>
                </a:solidFill>
              </a:rPr>
              <a:t>algoritmo</a:t>
            </a:r>
            <a:r>
              <a:rPr lang="pt-BR" sz="2400" dirty="0"/>
              <a:t> funcional para uma política </a:t>
            </a:r>
            <a:r>
              <a:rPr lang="pt-BR" sz="2400" dirty="0">
                <a:solidFill>
                  <a:srgbClr val="0070C0"/>
                </a:solidFill>
              </a:rPr>
              <a:t>baseada</a:t>
            </a:r>
            <a:r>
              <a:rPr lang="pt-BR" sz="2400" dirty="0"/>
              <a:t> no modelo proposto.</a:t>
            </a:r>
          </a:p>
          <a:p>
            <a:r>
              <a:rPr lang="pt-BR" sz="2400" dirty="0"/>
              <a:t>A política de cache proposta enfatiza princípios importantes da perspectiva do </a:t>
            </a:r>
            <a:r>
              <a:rPr lang="pt-BR" sz="2400" dirty="0">
                <a:solidFill>
                  <a:srgbClr val="0070C0"/>
                </a:solidFill>
              </a:rPr>
              <a:t>MNO</a:t>
            </a:r>
            <a:r>
              <a:rPr lang="pt-BR" sz="2400" dirty="0"/>
              <a:t>, </a:t>
            </a:r>
            <a:r>
              <a:rPr lang="pt-BR" sz="2400" dirty="0">
                <a:solidFill>
                  <a:srgbClr val="0070C0"/>
                </a:solidFill>
              </a:rPr>
              <a:t>provedor de serviço </a:t>
            </a:r>
            <a:r>
              <a:rPr lang="pt-BR" sz="2400" dirty="0"/>
              <a:t>ou </a:t>
            </a:r>
            <a:r>
              <a:rPr lang="pt-BR" sz="2400" dirty="0">
                <a:solidFill>
                  <a:srgbClr val="0070C0"/>
                </a:solidFill>
              </a:rPr>
              <a:t>conteúdo</a:t>
            </a:r>
            <a:r>
              <a:rPr lang="pt-BR" sz="2400" dirty="0"/>
              <a:t> e </a:t>
            </a:r>
            <a:r>
              <a:rPr lang="pt-BR" sz="2400" dirty="0">
                <a:solidFill>
                  <a:srgbClr val="0070C0"/>
                </a:solidFill>
              </a:rPr>
              <a:t>usuário</a:t>
            </a:r>
            <a:r>
              <a:rPr lang="pt-BR" sz="2400" dirty="0"/>
              <a:t>. </a:t>
            </a:r>
          </a:p>
          <a:p>
            <a:r>
              <a:rPr lang="pt-BR" sz="2400" dirty="0"/>
              <a:t> Esse trabalho apresentou uma </a:t>
            </a:r>
            <a:r>
              <a:rPr lang="pt-BR" sz="2400" dirty="0">
                <a:solidFill>
                  <a:srgbClr val="0070C0"/>
                </a:solidFill>
              </a:rPr>
              <a:t>comparação</a:t>
            </a:r>
            <a:r>
              <a:rPr lang="pt-BR" sz="2400" dirty="0"/>
              <a:t> com estratégias para política cache existente na </a:t>
            </a:r>
            <a:r>
              <a:rPr lang="pt-BR" sz="2400" dirty="0">
                <a:solidFill>
                  <a:srgbClr val="0070C0"/>
                </a:solidFill>
              </a:rPr>
              <a:t>literatura</a:t>
            </a:r>
            <a:r>
              <a:rPr lang="pt-BR" sz="2400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06472CE-737E-CA86-35C8-86CEF02D9D5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5F5C23-4886-9415-7303-9CA7E7407E5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58A85F8-92A1-DBBF-106B-F9A60D4BB21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E4679CA-5004-6859-63A0-A43FCF71C23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9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FC94EE5A-1803-C834-AB46-8E522FADDE5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7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A6030-A948-BD11-968E-A510DA9E4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Trabalhos Futuros 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BB5DCA-C029-EF60-FAEA-C008E8060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62784"/>
            <a:ext cx="11029615" cy="3380507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rgbClr val="0070C0"/>
                </a:solidFill>
              </a:rPr>
              <a:t>Algoritmo</a:t>
            </a:r>
            <a:r>
              <a:rPr lang="pt-BR" sz="2400" dirty="0"/>
              <a:t> executável em </a:t>
            </a:r>
            <a:r>
              <a:rPr lang="pt-BR" sz="2400" dirty="0">
                <a:solidFill>
                  <a:srgbClr val="0070C0"/>
                </a:solidFill>
              </a:rPr>
              <a:t>tempo polinomial</a:t>
            </a:r>
            <a:r>
              <a:rPr lang="pt-BR" sz="2400" dirty="0"/>
              <a:t>. </a:t>
            </a:r>
          </a:p>
          <a:p>
            <a:pPr algn="just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pt-BR" sz="2400" dirty="0">
                <a:ea typeface="Roboto" panose="02000000000000000000" pitchFamily="2" charset="0"/>
              </a:rPr>
              <a:t>Análise de custo computacional.</a:t>
            </a:r>
          </a:p>
          <a:p>
            <a:pPr algn="just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pt-BR" sz="2400" dirty="0">
                <a:ea typeface="Roboto" panose="02000000000000000000" pitchFamily="2" charset="0"/>
              </a:rPr>
              <a:t>Dados reais de </a:t>
            </a:r>
            <a:r>
              <a:rPr lang="pt-BR" sz="2400" dirty="0">
                <a:solidFill>
                  <a:srgbClr val="0070C0"/>
                </a:solidFill>
                <a:ea typeface="Roboto" panose="02000000000000000000" pitchFamily="2" charset="0"/>
              </a:rPr>
              <a:t>mobilidade</a:t>
            </a:r>
            <a:r>
              <a:rPr lang="pt-BR" sz="2400" dirty="0">
                <a:ea typeface="Roboto" panose="02000000000000000000" pitchFamily="2" charset="0"/>
              </a:rPr>
              <a:t> urbana.</a:t>
            </a:r>
          </a:p>
          <a:p>
            <a:pPr algn="just">
              <a:lnSpc>
                <a:spcPct val="12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pt-BR" sz="2400" dirty="0">
                <a:ea typeface="Roboto" panose="02000000000000000000" pitchFamily="2" charset="0"/>
              </a:rPr>
              <a:t>Análise sob novas </a:t>
            </a:r>
            <a:r>
              <a:rPr lang="pt-BR" sz="2400" dirty="0">
                <a:solidFill>
                  <a:srgbClr val="0070C0"/>
                </a:solidFill>
                <a:ea typeface="Roboto" panose="02000000000000000000" pitchFamily="2" charset="0"/>
              </a:rPr>
              <a:t>métricas</a:t>
            </a:r>
            <a:r>
              <a:rPr lang="pt-BR" sz="2400" dirty="0">
                <a:ea typeface="Roboto" panose="02000000000000000000" pitchFamily="2" charset="0"/>
              </a:rPr>
              <a:t>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27B9CD-BB5F-B090-479F-9D7071C5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06472CE-737E-CA86-35C8-86CEF02D9D5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05F5C23-4886-9415-7303-9CA7E7407E5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58A85F8-92A1-DBBF-106B-F9A60D4BB21A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6E4679CA-5004-6859-63A0-A43FCF71C23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3" name="Imagem 12" descr="Uma imagem contendo Ícone&#10;&#10;Descrição gerada automaticamente">
            <a:extLst>
              <a:ext uri="{FF2B5EF4-FFF2-40B4-BE49-F238E27FC236}">
                <a16:creationId xmlns:a16="http://schemas.microsoft.com/office/drawing/2014/main" id="{FC94EE5A-1803-C834-AB46-8E522FADDE51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6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A6030-A948-BD11-968E-A510DA9E4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192" y="430918"/>
            <a:ext cx="11029616" cy="1188720"/>
          </a:xfrm>
        </p:spPr>
        <p:txBody>
          <a:bodyPr/>
          <a:lstStyle/>
          <a:p>
            <a:r>
              <a:rPr lang="pt-BR" dirty="0"/>
              <a:t>publicações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BB5DCA-C029-EF60-FAEA-C008E8060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192" y="1659228"/>
            <a:ext cx="11029615" cy="5367399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pt-BR" sz="2000" dirty="0"/>
              <a:t>Anais da XVIII Escola Regional de Redes de Computadores: Uma Proposta Inicial baseada em Mobile Edge </a:t>
            </a:r>
            <a:r>
              <a:rPr lang="pt-BR" sz="2000" dirty="0" err="1"/>
              <a:t>Computing</a:t>
            </a:r>
            <a:r>
              <a:rPr lang="pt-BR" sz="2000" dirty="0"/>
              <a:t> para Orquestrar Caches em Redes 5G (ALVES; KOSLOVSKI, 2020).  </a:t>
            </a:r>
            <a:r>
              <a:rPr lang="pt-BR" sz="2000" dirty="0">
                <a:solidFill>
                  <a:srgbClr val="0070C0"/>
                </a:solidFill>
              </a:rPr>
              <a:t>Joinville/Brasil</a:t>
            </a:r>
            <a:r>
              <a:rPr lang="pt-BR" sz="2000" dirty="0"/>
              <a:t>.</a:t>
            </a:r>
          </a:p>
          <a:p>
            <a:pPr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pt-BR" sz="2000" dirty="0"/>
              <a:t>XXVII Workshop de Gerência e Operação de Redes e Serviços: Política Cooperativa Orientada a Rede para Posicionamento de Cache e Roteamento de Requisições em Redes Celulares Heterogêneas (ALVES; KOSLOVSKI, 2022b). </a:t>
            </a:r>
            <a:r>
              <a:rPr lang="pt-BR" sz="2000" dirty="0">
                <a:solidFill>
                  <a:srgbClr val="0070C0"/>
                </a:solidFill>
              </a:rPr>
              <a:t>Fortaleza/Brasil</a:t>
            </a:r>
            <a:r>
              <a:rPr lang="pt-BR" sz="2000" dirty="0"/>
              <a:t>.</a:t>
            </a:r>
          </a:p>
          <a:p>
            <a:pPr algn="just">
              <a:lnSpc>
                <a:spcPct val="150000"/>
              </a:lnSpc>
              <a:buSzPct val="100000"/>
              <a:buFont typeface="Wingdings" panose="05000000000000000000" pitchFamily="2" charset="2"/>
              <a:buChar char="§"/>
            </a:pPr>
            <a:r>
              <a:rPr lang="pt-BR" sz="2000" dirty="0"/>
              <a:t>27th IEEE </a:t>
            </a:r>
            <a:r>
              <a:rPr lang="pt-BR" sz="2000" dirty="0" err="1"/>
              <a:t>Symposium</a:t>
            </a:r>
            <a:r>
              <a:rPr lang="pt-BR" sz="2000" dirty="0"/>
              <a:t> </a:t>
            </a:r>
            <a:r>
              <a:rPr lang="pt-BR" sz="2000" dirty="0" err="1"/>
              <a:t>on</a:t>
            </a:r>
            <a:r>
              <a:rPr lang="pt-BR" sz="2000" dirty="0"/>
              <a:t> </a:t>
            </a:r>
            <a:r>
              <a:rPr lang="pt-BR" sz="2000" dirty="0" err="1"/>
              <a:t>Computers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Communications: Joint Cache </a:t>
            </a:r>
            <a:r>
              <a:rPr lang="pt-BR" sz="2000" dirty="0" err="1"/>
              <a:t>Placement</a:t>
            </a:r>
            <a:r>
              <a:rPr lang="pt-BR" sz="2000" dirty="0"/>
              <a:t> </a:t>
            </a:r>
            <a:r>
              <a:rPr lang="pt-BR" sz="2000" dirty="0" err="1"/>
              <a:t>and</a:t>
            </a:r>
            <a:r>
              <a:rPr lang="pt-BR" sz="2000" dirty="0"/>
              <a:t> </a:t>
            </a:r>
            <a:r>
              <a:rPr lang="pt-BR" sz="2000" dirty="0" err="1"/>
              <a:t>Request</a:t>
            </a:r>
            <a:r>
              <a:rPr lang="pt-BR" sz="2000" dirty="0"/>
              <a:t> </a:t>
            </a:r>
            <a:r>
              <a:rPr lang="pt-BR" sz="2000" dirty="0" err="1"/>
              <a:t>Routing</a:t>
            </a:r>
            <a:r>
              <a:rPr lang="pt-BR" sz="2000" dirty="0"/>
              <a:t> </a:t>
            </a:r>
            <a:r>
              <a:rPr lang="pt-BR" sz="2000" dirty="0" err="1"/>
              <a:t>Optimization</a:t>
            </a:r>
            <a:r>
              <a:rPr lang="pt-BR" sz="2000" dirty="0"/>
              <a:t> in </a:t>
            </a:r>
            <a:r>
              <a:rPr lang="pt-BR" sz="2000" dirty="0" err="1"/>
              <a:t>Heterogeneous</a:t>
            </a:r>
            <a:r>
              <a:rPr lang="pt-BR" sz="2000" dirty="0"/>
              <a:t> </a:t>
            </a:r>
            <a:r>
              <a:rPr lang="pt-BR" sz="2000" dirty="0" err="1"/>
              <a:t>Cellular</a:t>
            </a:r>
            <a:r>
              <a:rPr lang="pt-BR" sz="2000" dirty="0"/>
              <a:t> (ALVES; KOSLOVSKI, 2022a). </a:t>
            </a:r>
            <a:r>
              <a:rPr lang="pt-BR" sz="2000" dirty="0">
                <a:solidFill>
                  <a:srgbClr val="0070C0"/>
                </a:solidFill>
              </a:rPr>
              <a:t>Rhodes/Grécia</a:t>
            </a:r>
            <a:r>
              <a:rPr lang="pt-BR" sz="2000" dirty="0"/>
              <a:t>.</a:t>
            </a:r>
            <a:endParaRPr lang="pt-BR" sz="1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just">
              <a:lnSpc>
                <a:spcPct val="120000"/>
              </a:lnSpc>
              <a:buSzPct val="100000"/>
              <a:buFont typeface="Arial" panose="020B0604020202020204" pitchFamily="34" charset="0"/>
              <a:buChar char="•"/>
            </a:pPr>
            <a:endParaRPr lang="pt-BR" sz="1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527B9CD-BB5F-B090-479F-9D7071C5A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0B5AB10-5B0E-FC83-85BC-FC3FA5EF769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E070762-6C0F-DD75-6387-2850389A0FA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42DF3B1-14FE-8BC8-D752-5B0B6E96745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5E37761-1E11-FF28-A794-0E920FA36D1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29A98FE9-C063-D2FE-7C11-79D34DA3DF2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 descr="Logotipo&#10;&#10;Descrição gerada automaticamente">
            <a:extLst>
              <a:ext uri="{FF2B5EF4-FFF2-40B4-BE49-F238E27FC236}">
                <a16:creationId xmlns:a16="http://schemas.microsoft.com/office/drawing/2014/main" id="{093F7A0F-7387-9080-9CC7-19AEA6B27D2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5" name="Imagem 14" descr="Uma imagem contendo Ícone&#10;&#10;Descrição gerada automaticamente">
            <a:extLst>
              <a:ext uri="{FF2B5EF4-FFF2-40B4-BE49-F238E27FC236}">
                <a16:creationId xmlns:a16="http://schemas.microsoft.com/office/drawing/2014/main" id="{417C1ACA-BC20-1E94-0019-80A38410BCA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4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7B6425C8-BE5F-29F9-0981-A2DEEF793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77" y="568454"/>
            <a:ext cx="7114699" cy="54893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7" y="54666"/>
            <a:ext cx="11029616" cy="1188720"/>
          </a:xfrm>
        </p:spPr>
        <p:txBody>
          <a:bodyPr/>
          <a:lstStyle/>
          <a:p>
            <a:r>
              <a:rPr lang="pt-BR" dirty="0"/>
              <a:t>Redes móveis 5g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D1DFAECD-5350-DED6-8A80-E514664A1FB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6E6A303-FCDA-BFFF-2C0F-93146C3E3F7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D5631C1-B06D-9A22-9749-1CA122749F09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B1377877-8B9C-5D86-AB36-BBFE2280AD19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8" name="Imagem 17" descr="Uma imagem contendo Ícone&#10;&#10;Descrição gerada automaticamente">
            <a:extLst>
              <a:ext uri="{FF2B5EF4-FFF2-40B4-BE49-F238E27FC236}">
                <a16:creationId xmlns:a16="http://schemas.microsoft.com/office/drawing/2014/main" id="{124C4553-1448-13C5-1810-B1AD921C794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915C32F-11D4-4E6D-6526-4710A4767A41}"/>
              </a:ext>
            </a:extLst>
          </p:cNvPr>
          <p:cNvSpPr txBox="1"/>
          <p:nvPr/>
        </p:nvSpPr>
        <p:spPr>
          <a:xfrm>
            <a:off x="4935482" y="58009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Fonte: (ITU, 2015). </a:t>
            </a:r>
            <a:endParaRPr lang="pt-B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70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0176A4-7E0B-FB61-E6A5-64973DE57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Obrigada!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05F216-EBD0-8DA1-7FDA-62E361EE89B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/>
              <a:t>marisangila.alves@gmail.com</a:t>
            </a:r>
          </a:p>
          <a:p>
            <a:pPr algn="just"/>
            <a:r>
              <a:rPr lang="pt-BR" sz="2400" dirty="0"/>
              <a:t>marisangila.alves@edu.udesc.br</a:t>
            </a:r>
          </a:p>
          <a:p>
            <a:pPr algn="just"/>
            <a:r>
              <a:rPr lang="pt-BR" sz="2400" dirty="0"/>
              <a:t>http://www.labp2d.joinville.udesc.br</a:t>
            </a:r>
            <a:endParaRPr lang="pt-BR" sz="2000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B369A82-D069-24D7-EABF-9FA45326A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B88F137-14C3-6FD7-5528-DD29EBB34FE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51963" y="2551542"/>
            <a:ext cx="1976638" cy="6220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B84555-6898-39E7-A7AE-B4A1450E5FED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905273" y="2228004"/>
            <a:ext cx="1705532" cy="126911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82B0667-924E-AE5B-3C59-93133B72BD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30555" y="4854418"/>
            <a:ext cx="1780250" cy="85871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1F6CE4-9B58-27B7-8A02-E45C0DAB6AE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0183" y="4698911"/>
            <a:ext cx="1223997" cy="116214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0DF6A120-075D-0B77-22B1-6772BBBF3477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75" y="3840934"/>
            <a:ext cx="2162476" cy="665810"/>
          </a:xfrm>
          <a:prstGeom prst="rect">
            <a:avLst/>
          </a:prstGeom>
        </p:spPr>
      </p:pic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1155F579-8646-44B3-2382-E95447524A55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7676" y="3933138"/>
            <a:ext cx="2653129" cy="481401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35C6F4EC-6FAC-891B-408F-0BC1E7E2F61E}"/>
              </a:ext>
            </a:extLst>
          </p:cNvPr>
          <p:cNvSpPr txBox="1">
            <a:spLocks/>
          </p:cNvSpPr>
          <p:nvPr/>
        </p:nvSpPr>
        <p:spPr>
          <a:xfrm>
            <a:off x="7279105" y="1741969"/>
            <a:ext cx="3712795" cy="40654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457189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/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1055644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E514D-41F4-8A14-C0A8-A5B9A6D3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5" y="251520"/>
            <a:ext cx="11029616" cy="1188720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F6055A-F8CF-4B39-AEC7-2299396F8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1743456"/>
            <a:ext cx="11029615" cy="4282398"/>
          </a:xfrm>
        </p:spPr>
        <p:txBody>
          <a:bodyPr>
            <a:normAutofit fontScale="62500" lnSpcReduction="2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BRAKMO, Lawrence S.; PETERSON, Larry L. </a:t>
            </a:r>
            <a:r>
              <a:rPr lang="en-US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vegas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End to end congestion avoidance on a global internet. </a:t>
            </a:r>
            <a:r>
              <a:rPr lang="en-US" sz="2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IEEE Journal on Selected Areas in Communications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v. 13, n. 8, p.1465–1480, 1995. 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Disponível em: &lt;https://ieeexplore.ieee.org/abstract/document/464716&gt;.Acesso em: 20 Jan. 2021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CHIU, Dah-Ming; JAIN, Raj. Analysis of the increase and decrease algorithms for congestion avoidance in computer networks. </a:t>
            </a:r>
            <a:r>
              <a:rPr lang="en-US" sz="2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Computer Networks and ISDN Systems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v. 17, n. 1, p. 1–14, 1989. 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Disponível em: &lt;https://www.sciencedirect.com/science/article/pii/0169755289900196&gt;.Acesso em: 21 Jul. 2021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DEHGHAN, Mostafa et al. On the complexity of optimal request routing and content caching in heterogeneous cache networks. </a:t>
            </a:r>
            <a:r>
              <a:rPr lang="en-US" sz="2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IEEE/ACM Transactions on Networking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v. 25, n. 3, p.1635–1648, 2017. 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Disponível em: &lt;https://ieeexplore.ieee.org/abstract/document/7797148&gt;.Acesso em: 28 Mar. 2021.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HARUTYUNYAN, </a:t>
            </a:r>
            <a:r>
              <a:rPr lang="pt-BR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Davit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 BRADAI, Abbas; RIGGIO, Roberto. 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Trade-offs in cache-enabled mobile networks. In:</a:t>
            </a:r>
            <a:r>
              <a:rPr lang="en-US" sz="2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2018 14th International Conference on Network </a:t>
            </a:r>
            <a:r>
              <a:rPr lang="en-US" sz="21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andService</a:t>
            </a:r>
            <a:r>
              <a:rPr lang="en-US" sz="2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Management (CNSM)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Rome, Italy: [</a:t>
            </a:r>
            <a:r>
              <a:rPr lang="en-US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s.n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.], 2018. p. 116–124. 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Disponível em:&lt;https://ieeexplore.ieee.org/abstract/</a:t>
            </a:r>
            <a:r>
              <a:rPr lang="pt-BR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/8584988&gt;. Acesso em: 24 Mar. 2020.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JIANG, Wei; FENG, Gang; QIN, Shuang. Optimal cooperative content caching and delivery policy for heterogeneous cellular </a:t>
            </a:r>
            <a:r>
              <a:rPr lang="en-US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networks.</a:t>
            </a:r>
            <a:r>
              <a:rPr lang="en-US" sz="21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IEEE</a:t>
            </a:r>
            <a:r>
              <a:rPr lang="en-US" sz="2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Transactions on Mobile Computing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v. 16,n. 5, p. 1382–1393, 2017. 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Disponível em: &lt;https://ieeexplore.ieee.org/abstract/</a:t>
            </a:r>
            <a:r>
              <a:rPr lang="pt-BR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/7530876&gt;. Acesso em: 01 Abr. 2021.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LI, </a:t>
            </a:r>
            <a:r>
              <a:rPr lang="en-US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Xiuhua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et al. Collaborative multi-tier caching in heterogeneous networks: Modeling, analysis, and design. </a:t>
            </a:r>
            <a:r>
              <a:rPr lang="en-US" sz="2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IEEE Transactions on Wireless Communications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v. 16, n. 10, p. 6926–6939,2017. 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Disponível em: &lt;https://ieeexplore.ieee.org/abstract/</a:t>
            </a:r>
            <a:r>
              <a:rPr lang="pt-BR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/8002665&gt;. Acesso em: 21Set. 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2021.</a:t>
            </a:r>
          </a:p>
          <a:p>
            <a:pPr mar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PU, </a:t>
            </a:r>
            <a:r>
              <a:rPr lang="en-US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Lingjun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et al. Online resource allocation, content placement and request routing for cost-efficient edge caching in cloud radio access networks. </a:t>
            </a:r>
            <a:r>
              <a:rPr lang="en-US" sz="21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IEEE Journal on Selected Areas in Communications</a:t>
            </a: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v. 36, n. 8, p. 1751–1767, 2018. 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Disponível em:&lt;https://ieeexplore.ieee.org/abstract/</a:t>
            </a:r>
            <a:r>
              <a:rPr lang="pt-BR" sz="2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pt-BR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/8374065&gt;. Acesso em: 27 Mar. 2021.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146B1C-C83A-EAB5-5A71-740A80C3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61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12D01B9-5FEA-530A-F7CD-FB47662698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F484751-6A74-4878-01E6-993EFAD57708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0F441A-B12B-11EF-7E3C-5FA6BA8AC1A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7B210BD7-58BE-7D68-A7D3-76CF1DCD552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3" name="Imagem 12" descr="Uma imagem contendo Ícone&#10;&#10;Descrição gerada automaticamente">
            <a:extLst>
              <a:ext uri="{FF2B5EF4-FFF2-40B4-BE49-F238E27FC236}">
                <a16:creationId xmlns:a16="http://schemas.microsoft.com/office/drawing/2014/main" id="{941CDE1D-4233-60E9-514D-8D400529268B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56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9E514D-41F4-8A14-C0A8-A5B9A6D39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F6055A-F8CF-4B39-AEC7-2299396F8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5" y="2145792"/>
            <a:ext cx="11029615" cy="3829558"/>
          </a:xfrm>
        </p:spPr>
        <p:txBody>
          <a:bodyPr>
            <a:normAutofit fontScale="85000" lnSpcReduction="10000"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SHANMUGAM, Karthikeyan et al.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Femtocaching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Wireless content delivery through distributed caching helpers. </a:t>
            </a: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IEEE Transactions on Information Theory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v. 59, n. 12, p. 8402–8413,2013. 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Disponível em: &lt;https://ieeexplore.ieee.org/abstract/</a:t>
            </a:r>
            <a:r>
              <a:rPr lang="pt-BR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/6600983&gt;. Acesso em: 26Ago. 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2020.</a:t>
            </a:r>
            <a:endParaRPr lang="pt-BR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SHENG, Min et al. Enhancement for content delivery with proximity communications in caching enabled wireless networks: architecture and challenges. </a:t>
            </a: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IEEE Communications Magazine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v. 54, n. 8, p. 70–76, 2016. 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Disponível em: &lt;https://ieeexplore.ieee.org/abstract/</a:t>
            </a:r>
            <a:r>
              <a:rPr lang="pt-BR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/7537179&gt;. Acesso em: 01 Abr. 2021.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SONG,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Youmei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et al. Joint optimization of cache placement and request routing in unreliable networks. </a:t>
            </a: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Journal of Parallel and Distributed Computing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v. 157, p. 168–178, 2021.Disponível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&lt;https://www.sciencedirect.com/science/article/pii/S0743731521001350&gt;.Acesso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21 Jul. 2021.</a:t>
            </a:r>
            <a:endParaRPr lang="pt-BR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TIAN, Ye; XU, Kai; ANSARI,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Nirwan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 wireless environments: Problems and solutions</a:t>
            </a:r>
            <a:r>
              <a:rPr lang="en-US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IEEE Communications Magazine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v. 43, n. 3, p. S27–S32, 2005. 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Disponível em:&lt;https://ieeexplore.ieee.org/abstract/</a:t>
            </a:r>
            <a:r>
              <a:rPr lang="pt-BR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document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/1404595&gt;. Acesso em: 21 Nov. 2021.</a:t>
            </a:r>
          </a:p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XIE, Tian et al. Joint </a:t>
            </a:r>
            <a:r>
              <a:rPr lang="pt-BR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caching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routing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 cache networks </a:t>
            </a:r>
            <a:r>
              <a:rPr lang="pt-BR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arbitrary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topology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In: ICDCS 2022-42nd </a:t>
            </a:r>
            <a:r>
              <a:rPr lang="pt-BR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IEEE </a:t>
            </a:r>
            <a:r>
              <a:rPr lang="pt-BR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International</a:t>
            </a:r>
            <a:r>
              <a:rPr lang="pt-BR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Conference</a:t>
            </a:r>
            <a:r>
              <a:rPr lang="pt-BR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pt-BR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Distributed</a:t>
            </a:r>
            <a:r>
              <a:rPr lang="pt-BR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pt-BR" sz="18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Computing</a:t>
            </a:r>
            <a:r>
              <a:rPr lang="pt-BR" sz="18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Systems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Bologna, </a:t>
            </a:r>
            <a:r>
              <a:rPr lang="pt-BR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Italy</a:t>
            </a:r>
            <a:r>
              <a:rPr lang="pt-BR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[s.n.], 2022. Disponível em: &lt;https://sites.psu.edu/nsrg/files/2022/01/caching_and_routing_report.pdf&gt;. Acesso em: 01 Jun. 2022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146B1C-C83A-EAB5-5A71-740A80C31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F38AECC-CB0C-E640-C301-92523037284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52C8B3-89C2-CF44-8678-BCE1F67C54E0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A72F8D1-3903-EEC2-8D49-4605E3E7257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542F703C-E99B-DE53-623D-9E4899EC9D8B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3" name="Imagem 12" descr="Uma imagem contendo Ícone&#10;&#10;Descrição gerada automaticamente">
            <a:extLst>
              <a:ext uri="{FF2B5EF4-FFF2-40B4-BE49-F238E27FC236}">
                <a16:creationId xmlns:a16="http://schemas.microsoft.com/office/drawing/2014/main" id="{1F1E93F4-2610-25F9-D182-C5A011DAAE6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49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562972-3449-42D1-8185-B4BEFD52A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7717" y="900933"/>
            <a:ext cx="10756566" cy="1497765"/>
          </a:xfrm>
        </p:spPr>
        <p:txBody>
          <a:bodyPr rtlCol="0">
            <a:noAutofit/>
          </a:bodyPr>
          <a:lstStyle/>
          <a:p>
            <a:pPr algn="ctr" rtl="0"/>
            <a:r>
              <a:rPr lang="pt-BR" sz="3600" dirty="0"/>
              <a:t>Posicionamento de </a:t>
            </a:r>
            <a:r>
              <a:rPr lang="pt-BR" sz="3600" i="1" dirty="0"/>
              <a:t>Caches</a:t>
            </a:r>
            <a:r>
              <a:rPr lang="pt-BR" sz="3600" dirty="0"/>
              <a:t> em Redes Celulares Heterogêneas Considerando o Roteamento de Requisições</a:t>
            </a:r>
            <a:endParaRPr lang="pt-br" sz="3600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6EDBF3F8-3ECB-446A-97A2-42D5B2A9F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45DA247-8E0B-4911-C2E7-C5E1881FA187}"/>
              </a:ext>
            </a:extLst>
          </p:cNvPr>
          <p:cNvSpPr txBox="1"/>
          <p:nvPr/>
        </p:nvSpPr>
        <p:spPr>
          <a:xfrm>
            <a:off x="4840224" y="2465288"/>
            <a:ext cx="3864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</a:rPr>
              <a:t>MARISANGILA ALVES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2F6AB33-AF43-C1D3-3FDF-C6508D6213D1}"/>
              </a:ext>
            </a:extLst>
          </p:cNvPr>
          <p:cNvSpPr txBox="1"/>
          <p:nvPr/>
        </p:nvSpPr>
        <p:spPr>
          <a:xfrm>
            <a:off x="920815" y="3649759"/>
            <a:ext cx="43420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70C0"/>
                </a:solidFill>
              </a:rPr>
              <a:t>Orientador:</a:t>
            </a:r>
          </a:p>
          <a:p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Dr. Guilherme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Piêgas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Koslovski</a:t>
            </a:r>
            <a:endParaRPr lang="pt-BR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E73A28C-D3D5-FC92-5FD3-18A7D8722A78}"/>
              </a:ext>
            </a:extLst>
          </p:cNvPr>
          <p:cNvSpPr txBox="1"/>
          <p:nvPr/>
        </p:nvSpPr>
        <p:spPr>
          <a:xfrm>
            <a:off x="6539687" y="3431600"/>
            <a:ext cx="50687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dirty="0">
                <a:solidFill>
                  <a:srgbClr val="0070C0"/>
                </a:solidFill>
              </a:rPr>
              <a:t>Banca Avaliadora:</a:t>
            </a:r>
          </a:p>
          <a:p>
            <a:pPr algn="r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Dr.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Luis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Carlos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Erpen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de Bona (UFPR)</a:t>
            </a:r>
          </a:p>
          <a:p>
            <a:pPr algn="r"/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Dr. </a:t>
            </a:r>
            <a:r>
              <a:rPr lang="pt-BR" sz="200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Omir</a:t>
            </a:r>
            <a:r>
              <a:rPr lang="pt-BR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</a:rPr>
              <a:t> Correia Alves Junior (UDESC)</a:t>
            </a:r>
          </a:p>
          <a:p>
            <a:pPr algn="r"/>
            <a:endParaRPr lang="pt-BR" sz="2000" dirty="0">
              <a:solidFill>
                <a:srgbClr val="0070C0"/>
              </a:solidFill>
            </a:endParaRPr>
          </a:p>
          <a:p>
            <a:pPr algn="r"/>
            <a:endParaRPr lang="pt-BR" sz="2000" dirty="0">
              <a:solidFill>
                <a:srgbClr val="0070C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292C1A7-34CC-F36D-BE6A-EA58D8DBE85F}"/>
              </a:ext>
            </a:extLst>
          </p:cNvPr>
          <p:cNvSpPr txBox="1"/>
          <p:nvPr/>
        </p:nvSpPr>
        <p:spPr>
          <a:xfrm>
            <a:off x="938784" y="4802284"/>
            <a:ext cx="106696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Dissertação apresentada ao Programa de Pós–Graduação em Computação Aplicada do Centro</a:t>
            </a:r>
            <a:b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de Ciências Tecnológicas da Universidade do Estado de Santa Catarina, como requisito parcial</a:t>
            </a:r>
            <a:b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pt-BR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para a obtenção do grau de Mestre em Computação Aplicada.</a:t>
            </a:r>
            <a:endParaRPr lang="pt-BR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FD87921-1AF6-D153-B704-E1C0F667B7D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025E7C3-3296-C3DB-D264-575FCF6B5B5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98681" y="6146958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28530C0-A030-6310-D98C-2465381802D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B0FCF1EC-AF89-909D-73A0-B657BFB9EF52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2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2" name="Imagem 21" descr="Uma imagem contendo Ícone&#10;&#10;Descrição gerada automaticamente">
            <a:extLst>
              <a:ext uri="{FF2B5EF4-FFF2-40B4-BE49-F238E27FC236}">
                <a16:creationId xmlns:a16="http://schemas.microsoft.com/office/drawing/2014/main" id="{886FEFCC-C1B1-97C2-978E-C60D314356DA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165" y="6400800"/>
            <a:ext cx="1052511" cy="21409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B1F6CE4-9B58-27B7-8A02-E45C0DAB6AEE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4413" y="6077302"/>
            <a:ext cx="750987" cy="713034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47138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6E926858-097B-F0E7-A0F5-AF2B71B107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21" y="568942"/>
            <a:ext cx="5117055" cy="557582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5G e tecnologias aliadas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2064" y="2836653"/>
            <a:ext cx="3665912" cy="3308115"/>
          </a:xfrm>
        </p:spPr>
        <p:txBody>
          <a:bodyPr anchor="t">
            <a:normAutofit fontScale="25000" lnSpcReduction="20000"/>
          </a:bodyPr>
          <a:lstStyle/>
          <a:p>
            <a:r>
              <a:rPr lang="pt-BR" sz="8000" b="1" i="1" dirty="0" err="1"/>
              <a:t>Multi-Access</a:t>
            </a:r>
            <a:r>
              <a:rPr lang="pt-BR" sz="8000" b="1" i="1" dirty="0"/>
              <a:t> Edge </a:t>
            </a:r>
            <a:r>
              <a:rPr lang="pt-BR" sz="8000" b="1" i="1" dirty="0" err="1"/>
              <a:t>Computing</a:t>
            </a:r>
            <a:r>
              <a:rPr lang="pt-BR" sz="8000" b="1" i="1" dirty="0"/>
              <a:t>.(MEC)</a:t>
            </a:r>
          </a:p>
          <a:p>
            <a:endParaRPr lang="pt-BR" sz="8000" b="1" i="1" dirty="0"/>
          </a:p>
          <a:p>
            <a:pPr algn="just"/>
            <a:r>
              <a:rPr lang="pt-BR" sz="8000" dirty="0">
                <a:solidFill>
                  <a:schemeClr val="bg1"/>
                </a:solidFill>
                <a:ea typeface="Roboto" panose="02000000000000000000" pitchFamily="2" charset="0"/>
              </a:rPr>
              <a:t>Recursos computacionais, semelhantes aos recursos existentes em nuvens computacionais, são dispostos próximos de dispositivos finais, especificamente, presentes na </a:t>
            </a:r>
            <a:r>
              <a:rPr lang="pt-BR" sz="8000" i="1" dirty="0">
                <a:solidFill>
                  <a:schemeClr val="bg1"/>
                </a:solidFill>
                <a:ea typeface="Roboto" panose="02000000000000000000" pitchFamily="2" charset="0"/>
              </a:rPr>
              <a:t>Radio Access Network </a:t>
            </a:r>
            <a:r>
              <a:rPr lang="pt-BR" sz="8000" dirty="0">
                <a:solidFill>
                  <a:schemeClr val="bg1"/>
                </a:solidFill>
                <a:ea typeface="Roboto" panose="02000000000000000000" pitchFamily="2" charset="0"/>
              </a:rPr>
              <a:t>(RAN) </a:t>
            </a:r>
            <a:r>
              <a:rPr lang="pt-BR" sz="7200" dirty="0">
                <a:solidFill>
                  <a:schemeClr val="bg1"/>
                </a:solidFill>
                <a:ea typeface="Roboto" panose="02000000000000000000" pitchFamily="2" charset="0"/>
              </a:rPr>
              <a:t>(Hu et al., 2015).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6A87D615-C7C0-66A3-8012-A9F89E77E50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9C2544D-0D5E-B77A-8419-89F843C48B3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549F95E6-6CC9-1F0A-01FF-30694A73A4D1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9AECF3A6-4613-6D44-EF60-40D0A607C3A8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1" name="Imagem 20" descr="Uma imagem contendo Ícone&#10;&#10;Descrição gerada automaticamente">
            <a:extLst>
              <a:ext uri="{FF2B5EF4-FFF2-40B4-BE49-F238E27FC236}">
                <a16:creationId xmlns:a16="http://schemas.microsoft.com/office/drawing/2014/main" id="{541129C2-7094-FBF9-BB13-C4B5A738DD9A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1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859" y="933454"/>
            <a:ext cx="3031852" cy="1722419"/>
          </a:xfrm>
        </p:spPr>
        <p:txBody>
          <a:bodyPr anchor="b">
            <a:normAutofit/>
          </a:bodyPr>
          <a:lstStyle/>
          <a:p>
            <a:r>
              <a:rPr lang="pt-BR" dirty="0"/>
              <a:t>5G e tecnologias aliadas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22A397-84C6-DECB-AD74-64CFFED648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2064" y="2836654"/>
            <a:ext cx="3564636" cy="3001392"/>
          </a:xfrm>
        </p:spPr>
        <p:txBody>
          <a:bodyPr anchor="t">
            <a:normAutofit fontScale="25000" lnSpcReduction="20000"/>
          </a:bodyPr>
          <a:lstStyle/>
          <a:p>
            <a:r>
              <a:rPr lang="pt-BR" sz="8000" b="1" i="1" dirty="0" err="1"/>
              <a:t>Heterogeneous</a:t>
            </a:r>
            <a:r>
              <a:rPr lang="pt-BR" sz="8000" b="1" i="1" dirty="0"/>
              <a:t> </a:t>
            </a:r>
            <a:r>
              <a:rPr lang="pt-BR" sz="8000" b="1" i="1" dirty="0" err="1"/>
              <a:t>Cellular</a:t>
            </a:r>
            <a:r>
              <a:rPr lang="pt-BR" sz="8000" b="1" i="1" dirty="0"/>
              <a:t> Networks (HCN)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8000" i="1" dirty="0"/>
              <a:t>São compostas por BS de alta potência e BS de baixa potência denominadas, MBS e SBS.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pt-BR" sz="8000" i="1" dirty="0"/>
              <a:t>Possuem BS  com diferentes capacidades, potência de sinal, cobertura e frequência </a:t>
            </a:r>
            <a:r>
              <a:rPr lang="pt-BR" sz="8000" dirty="0">
                <a:effectLst/>
                <a:latin typeface="Arial" panose="020B0604020202020204" pitchFamily="34" charset="0"/>
              </a:rPr>
              <a:t>e </a:t>
            </a:r>
            <a:r>
              <a:rPr lang="pt-BR" sz="7200" dirty="0">
                <a:effectLst/>
                <a:latin typeface="Arial" panose="020B0604020202020204" pitchFamily="34" charset="0"/>
              </a:rPr>
              <a:t>(ANDREWS, 2013).</a:t>
            </a:r>
            <a:endParaRPr lang="pt-BR" sz="7200" i="1" dirty="0"/>
          </a:p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2" y="6456920"/>
            <a:ext cx="1052511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3A98EE3D-8CD1-4C3F-BD1C-C98C9596463C}" type="slidenum">
              <a:rPr lang="en-US" smtClean="0"/>
              <a:pPr rtl="0"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1C2004DE-7263-4C2E-6BB0-8F8F9520E32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 amt="74000"/>
          </a:blip>
          <a:srcRect/>
          <a:stretch>
            <a:fillRect/>
          </a:stretch>
        </p:blipFill>
        <p:spPr>
          <a:xfrm>
            <a:off x="10668000" y="6144769"/>
            <a:ext cx="573024" cy="47013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B761C69-2128-107D-789E-1C76210E5A6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23731" y="6261031"/>
            <a:ext cx="780288" cy="37637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0BD132A-E48A-CAEE-3729-F09B557D9258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 amt="60000"/>
          </a:blip>
          <a:srcRect/>
          <a:stretch>
            <a:fillRect/>
          </a:stretch>
        </p:blipFill>
        <p:spPr>
          <a:xfrm>
            <a:off x="4489051" y="6261031"/>
            <a:ext cx="977740" cy="365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0EFF2E48-6698-5C0A-175E-F654F1168A0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287" y="6249780"/>
            <a:ext cx="875545" cy="2071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17" name="Imagem 16" descr="Uma imagem contendo Ícone&#10;&#10;Descrição gerada automaticamente">
            <a:extLst>
              <a:ext uri="{FF2B5EF4-FFF2-40B4-BE49-F238E27FC236}">
                <a16:creationId xmlns:a16="http://schemas.microsoft.com/office/drawing/2014/main" id="{70EE1F16-5729-70B0-F5FC-5299F0BDC872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33" y="6469112"/>
            <a:ext cx="776616" cy="207138"/>
          </a:xfrm>
          <a:prstGeom prst="rect">
            <a:avLst/>
          </a:prstGeom>
        </p:spPr>
      </p:pic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368AA85B-DB87-E88A-9F59-89285734167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21" y="568942"/>
            <a:ext cx="5117055" cy="557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1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Diagrama&#10;&#10;Descrição gerada automaticamente">
            <a:extLst>
              <a:ext uri="{FF2B5EF4-FFF2-40B4-BE49-F238E27FC236}">
                <a16:creationId xmlns:a16="http://schemas.microsoft.com/office/drawing/2014/main" id="{F30DEE9D-3DAE-DB45-0BC7-796901A49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3" y="2186358"/>
            <a:ext cx="2769275" cy="38313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3ECD50-8CF1-7098-93D7-CC888A894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7" y="511921"/>
            <a:ext cx="11029616" cy="1188720"/>
          </a:xfrm>
        </p:spPr>
        <p:txBody>
          <a:bodyPr/>
          <a:lstStyle/>
          <a:p>
            <a:r>
              <a:rPr lang="pt-BR" dirty="0"/>
              <a:t>O que é cache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979114B-C6DD-3979-D7D9-081ED21A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75FABAB-95AF-6AD4-5AF5-54FAD45B321B}"/>
              </a:ext>
            </a:extLst>
          </p:cNvPr>
          <p:cNvSpPr txBox="1"/>
          <p:nvPr/>
        </p:nvSpPr>
        <p:spPr>
          <a:xfrm>
            <a:off x="581196" y="1734601"/>
            <a:ext cx="11029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</a:rPr>
              <a:t>Define-se como o armazenamento e cópia de informações recentemente acessadas, essas informações podem ser futuramente recuperadas ou rejeitadas (WESSELS, 2001). 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BB37A07-2BD2-DFC8-0430-94F0E22F435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 amt="74000"/>
          </a:blip>
          <a:srcRect/>
          <a:stretch>
            <a:fillRect/>
          </a:stretch>
        </p:blipFill>
        <p:spPr>
          <a:xfrm>
            <a:off x="10338816" y="6025854"/>
            <a:ext cx="780288" cy="58062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15FB585F-D914-485E-9B64-8F7B771B17E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alphaModFix amt="7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16096" y="6170253"/>
            <a:ext cx="1052511" cy="50768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0EFCCAC-2AB5-5F91-97BE-9A08AA2902C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 amt="60000"/>
          </a:blip>
          <a:srcRect/>
          <a:stretch>
            <a:fillRect/>
          </a:stretch>
        </p:blipFill>
        <p:spPr>
          <a:xfrm>
            <a:off x="404731" y="6170253"/>
            <a:ext cx="1284180" cy="404125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Imagem 20" descr="Logotipo&#10;&#10;Descrição gerada automaticamente">
            <a:extLst>
              <a:ext uri="{FF2B5EF4-FFF2-40B4-BE49-F238E27FC236}">
                <a16:creationId xmlns:a16="http://schemas.microsoft.com/office/drawing/2014/main" id="{895784AB-8D99-3689-66EF-8DE4DE0E93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19" y="6025855"/>
            <a:ext cx="1191394" cy="366822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pic>
        <p:nvPicPr>
          <p:cNvPr id="22" name="Imagem 21" descr="Uma imagem contendo Ícone&#10;&#10;Descrição gerada automaticamente">
            <a:extLst>
              <a:ext uri="{FF2B5EF4-FFF2-40B4-BE49-F238E27FC236}">
                <a16:creationId xmlns:a16="http://schemas.microsoft.com/office/drawing/2014/main" id="{F5B51824-C79D-F5C7-1740-F9DE26917DD7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alphaModFix amt="7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465" y="6400800"/>
            <a:ext cx="1052511" cy="214092"/>
          </a:xfrm>
          <a:prstGeom prst="rect">
            <a:avLst/>
          </a:prstGeom>
        </p:spPr>
      </p:pic>
      <p:pic>
        <p:nvPicPr>
          <p:cNvPr id="9" name="Imagem 8" descr="Diagrama&#10;&#10;Descrição gerada automaticamente">
            <a:extLst>
              <a:ext uri="{FF2B5EF4-FFF2-40B4-BE49-F238E27FC236}">
                <a16:creationId xmlns:a16="http://schemas.microsoft.com/office/drawing/2014/main" id="{53BBB1E5-8087-0C8B-616B-F811CCFDEC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217" y="2613638"/>
            <a:ext cx="3289716" cy="3404093"/>
          </a:xfrm>
          <a:prstGeom prst="rect">
            <a:avLst/>
          </a:prstGeom>
        </p:spPr>
      </p:pic>
      <p:pic>
        <p:nvPicPr>
          <p:cNvPr id="12" name="Imagem 11" descr="Diagrama&#10;&#10;Descrição gerada automaticamente">
            <a:extLst>
              <a:ext uri="{FF2B5EF4-FFF2-40B4-BE49-F238E27FC236}">
                <a16:creationId xmlns:a16="http://schemas.microsoft.com/office/drawing/2014/main" id="{B0B565CE-B2D4-3ABC-A3C0-9922FECC26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596" y="2718137"/>
            <a:ext cx="2889385" cy="340409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9A17A4E2-284B-96E4-3E18-DA62EB573DD5}"/>
              </a:ext>
            </a:extLst>
          </p:cNvPr>
          <p:cNvSpPr txBox="1"/>
          <p:nvPr/>
        </p:nvSpPr>
        <p:spPr>
          <a:xfrm>
            <a:off x="2787247" y="2930389"/>
            <a:ext cx="12098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</a:rPr>
              <a:t>Cache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526FFD40-67A5-41EA-2530-D324B2D93502}"/>
              </a:ext>
            </a:extLst>
          </p:cNvPr>
          <p:cNvSpPr txBox="1"/>
          <p:nvPr/>
        </p:nvSpPr>
        <p:spPr>
          <a:xfrm>
            <a:off x="5980129" y="2925847"/>
            <a:ext cx="1650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1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</a:rPr>
              <a:t>Web </a:t>
            </a:r>
            <a:r>
              <a:rPr lang="pt-BR" sz="2000" b="1" i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</a:rPr>
              <a:t>Caching</a:t>
            </a:r>
            <a:endParaRPr lang="pt-BR" sz="2000" b="1" i="1" dirty="0">
              <a:solidFill>
                <a:schemeClr val="tx1">
                  <a:lumMod val="75000"/>
                  <a:lumOff val="25000"/>
                </a:schemeClr>
              </a:solidFill>
              <a:ea typeface="Roboto" panose="02000000000000000000" pitchFamily="2" charset="0"/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3DFFEF56-9CCC-0349-2470-36C0A4578713}"/>
              </a:ext>
            </a:extLst>
          </p:cNvPr>
          <p:cNvSpPr txBox="1"/>
          <p:nvPr/>
        </p:nvSpPr>
        <p:spPr>
          <a:xfrm>
            <a:off x="10387008" y="2922505"/>
            <a:ext cx="1650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Roboto" panose="02000000000000000000" pitchFamily="2" charset="0"/>
              </a:rPr>
              <a:t>CDN</a:t>
            </a:r>
          </a:p>
        </p:txBody>
      </p:sp>
    </p:spTree>
    <p:extLst>
      <p:ext uri="{BB962C8B-B14F-4D97-AF65-F5344CB8AC3E}">
        <p14:creationId xmlns:p14="http://schemas.microsoft.com/office/powerpoint/2010/main" val="32677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3_TF33552983" id="{3F923CBD-04A0-41B3-B873-EF426160762E}" vid="{54083136-2BEC-4495-B8B7-3CA1817B37D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B9BA2EAB5D17E459E567059557204C9" ma:contentTypeVersion="5" ma:contentTypeDescription="Crie um novo documento." ma:contentTypeScope="" ma:versionID="bb3fe30c8331da96c5e03ac0837f6f5f">
  <xsd:schema xmlns:xsd="http://www.w3.org/2001/XMLSchema" xmlns:xs="http://www.w3.org/2001/XMLSchema" xmlns:p="http://schemas.microsoft.com/office/2006/metadata/properties" xmlns:ns3="ec384b8d-24d1-4fd3-8267-f43718105c9c" xmlns:ns4="8eeefd0f-50dc-45c4-9699-e7f4b838ce5b" targetNamespace="http://schemas.microsoft.com/office/2006/metadata/properties" ma:root="true" ma:fieldsID="28076e576ff4c4782819a17c37359659" ns3:_="" ns4:_="">
    <xsd:import namespace="ec384b8d-24d1-4fd3-8267-f43718105c9c"/>
    <xsd:import namespace="8eeefd0f-50dc-45c4-9699-e7f4b838ce5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384b8d-24d1-4fd3-8267-f43718105c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eefd0f-50dc-45c4-9699-e7f4b838ce5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50078C-A091-4797-85E7-195293E8B0C3}">
  <ds:schemaRefs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8eeefd0f-50dc-45c4-9699-e7f4b838ce5b"/>
    <ds:schemaRef ds:uri="http://schemas.openxmlformats.org/package/2006/metadata/core-properties"/>
    <ds:schemaRef ds:uri="http://schemas.microsoft.com/office/infopath/2007/PartnerControls"/>
    <ds:schemaRef ds:uri="ec384b8d-24d1-4fd3-8267-f43718105c9c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F9CDE0B-ED8A-4C8C-9104-AF8DC5FE2DE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E88F9B-F6E5-4994-B196-08725F377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384b8d-24d1-4fd3-8267-f43718105c9c"/>
    <ds:schemaRef ds:uri="8eeefd0f-50dc-45c4-9699-e7f4b838ce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{0BD8BB91-A63A-45B8-B76D-6F8EE1A003A2}tf33552983_win32</Template>
  <TotalTime>20250</TotalTime>
  <Words>4884</Words>
  <Application>Microsoft Office PowerPoint</Application>
  <PresentationFormat>Widescreen</PresentationFormat>
  <Paragraphs>654</Paragraphs>
  <Slides>63</Slides>
  <Notes>58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73" baseType="lpstr">
      <vt:lpstr>Arial</vt:lpstr>
      <vt:lpstr>Calibri</vt:lpstr>
      <vt:lpstr>Franklin Gothic Book</vt:lpstr>
      <vt:lpstr>Franklin Gothic Medium</vt:lpstr>
      <vt:lpstr>Roboto</vt:lpstr>
      <vt:lpstr>Times New Roman</vt:lpstr>
      <vt:lpstr>Webdings</vt:lpstr>
      <vt:lpstr>Wingdings</vt:lpstr>
      <vt:lpstr>Wingdings 2</vt:lpstr>
      <vt:lpstr>DividendVTI</vt:lpstr>
      <vt:lpstr>Posicionamento de Caches em Redes Celulares Heterogêneas Considerando o Roteamento de Requisições</vt:lpstr>
      <vt:lpstr>Sumário</vt:lpstr>
      <vt:lpstr>Apresentação do PowerPoint</vt:lpstr>
      <vt:lpstr>Contextualização</vt:lpstr>
      <vt:lpstr>Contextualização</vt:lpstr>
      <vt:lpstr>Redes móveis 5g</vt:lpstr>
      <vt:lpstr>5G e tecnologias aliadas</vt:lpstr>
      <vt:lpstr>5G e tecnologias aliadas</vt:lpstr>
      <vt:lpstr>O que é cache</vt:lpstr>
      <vt:lpstr>Cache de conteúdo em redes móveis</vt:lpstr>
      <vt:lpstr>Problemas de cache para redes móveis</vt:lpstr>
      <vt:lpstr>Desafios</vt:lpstr>
      <vt:lpstr>Pergunta de Pesquisa</vt:lpstr>
      <vt:lpstr>Hipótese</vt:lpstr>
      <vt:lpstr>Objetivo</vt:lpstr>
      <vt:lpstr>Objetivos Específicos</vt:lpstr>
      <vt:lpstr>Apresentação do PowerPoint</vt:lpstr>
      <vt:lpstr>Trabalhos relacionados</vt:lpstr>
      <vt:lpstr>Trabalhos relacionados. (cont.)</vt:lpstr>
      <vt:lpstr>Apresentação do PowerPoint</vt:lpstr>
      <vt:lpstr>INFRAESTRUTURA</vt:lpstr>
      <vt:lpstr>Representação de grafos</vt:lpstr>
      <vt:lpstr>Cooperação e orientação à rede.</vt:lpstr>
      <vt:lpstr>Cooperação</vt:lpstr>
      <vt:lpstr>Dinâmica do RTT</vt:lpstr>
      <vt:lpstr>TCP VEGAS</vt:lpstr>
      <vt:lpstr>Estimativa da capacidade de vazão</vt:lpstr>
      <vt:lpstr>Cache ou backhaul?  Balanceamento de carga.</vt:lpstr>
      <vt:lpstr>Dinâmica da otimização das Requisições</vt:lpstr>
      <vt:lpstr>Apresentação do PowerPoint</vt:lpstr>
      <vt:lpstr>Variáveis  Roteamento de requisições.</vt:lpstr>
      <vt:lpstr>Variáveis  Inserção de conteúdo.</vt:lpstr>
      <vt:lpstr>Função objetivo</vt:lpstr>
      <vt:lpstr>Restrições de fluxo</vt:lpstr>
      <vt:lpstr>Restrições</vt:lpstr>
      <vt:lpstr>Apresentação do PowerPoint</vt:lpstr>
      <vt:lpstr>Simulação numérica</vt:lpstr>
      <vt:lpstr>Métricas</vt:lpstr>
      <vt:lpstr>Cenários</vt:lpstr>
      <vt:lpstr>Apresentação do PowerPoint</vt:lpstr>
      <vt:lpstr>Popularidade do conteúdo</vt:lpstr>
      <vt:lpstr>Apresentação do PowerPoint</vt:lpstr>
      <vt:lpstr>Apresentação do PowerPoint</vt:lpstr>
      <vt:lpstr>Popularidade do conteúdo</vt:lpstr>
      <vt:lpstr>Capacidade total de armazenamento</vt:lpstr>
      <vt:lpstr>Apresentação do PowerPoint</vt:lpstr>
      <vt:lpstr>Apresentação do PowerPoint</vt:lpstr>
      <vt:lpstr>Capacidade total de armazenamento</vt:lpstr>
      <vt:lpstr>Apresentação do PowerPoint</vt:lpstr>
      <vt:lpstr>Proporção de cache hit e capacidade total de armazenamento</vt:lpstr>
      <vt:lpstr>Distribuição da latência</vt:lpstr>
      <vt:lpstr>Latência total da rede</vt:lpstr>
      <vt:lpstr>Principais resultados</vt:lpstr>
      <vt:lpstr>Apresentação do PowerPoint</vt:lpstr>
      <vt:lpstr>Conclusões </vt:lpstr>
      <vt:lpstr>Conclusões </vt:lpstr>
      <vt:lpstr>contribuições</vt:lpstr>
      <vt:lpstr>Trabalhos Futuros </vt:lpstr>
      <vt:lpstr>publicações</vt:lpstr>
      <vt:lpstr>Obrigada!</vt:lpstr>
      <vt:lpstr>referências</vt:lpstr>
      <vt:lpstr>referências</vt:lpstr>
      <vt:lpstr>Posicionamento de Caches em Redes Celulares Heterogêneas Considerando o Roteamento de Requisições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CACHE</dc:title>
  <dc:creator>MARISANGILA ALVES</dc:creator>
  <cp:lastModifiedBy>MARISANGILA ALVES</cp:lastModifiedBy>
  <cp:revision>84</cp:revision>
  <dcterms:created xsi:type="dcterms:W3CDTF">2021-05-26T19:09:05Z</dcterms:created>
  <dcterms:modified xsi:type="dcterms:W3CDTF">2022-07-26T12:06:41Z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0x0101002B9BA2EAB5D17E459E567059557204C9</vt:lpwstr>
  </property>
</Properties>
</file>